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3964" r:id="rId3"/>
    <p:sldId id="3956" r:id="rId4"/>
    <p:sldId id="501" r:id="rId5"/>
    <p:sldId id="3946" r:id="rId6"/>
    <p:sldId id="3957" r:id="rId7"/>
    <p:sldId id="3965" r:id="rId8"/>
    <p:sldId id="3966" r:id="rId9"/>
    <p:sldId id="3963" r:id="rId1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a:srgbClr val="CCFFFF"/>
    <a:srgbClr val="66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206" autoAdjust="0"/>
  </p:normalViewPr>
  <p:slideViewPr>
    <p:cSldViewPr>
      <p:cViewPr varScale="1">
        <p:scale>
          <a:sx n="64" d="100"/>
          <a:sy n="64" d="100"/>
        </p:scale>
        <p:origin x="143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26BCD-6878-BF49-1AB9-5AAF54B536A0}"/>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0B2C5E46-9828-EAF4-5388-D070CD4B8383}"/>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1B4C5F0-3803-4154-A8E0-C6A2C2DD4FE5}" type="datetimeFigureOut">
              <a:rPr lang="en-ZA"/>
              <a:pPr>
                <a:defRPr/>
              </a:pPr>
              <a:t>2026/01/19</a:t>
            </a:fld>
            <a:endParaRPr lang="en-ZA" dirty="0"/>
          </a:p>
        </p:txBody>
      </p:sp>
      <p:sp>
        <p:nvSpPr>
          <p:cNvPr id="4" name="Footer Placeholder 3">
            <a:extLst>
              <a:ext uri="{FF2B5EF4-FFF2-40B4-BE49-F238E27FC236}">
                <a16:creationId xmlns:a16="http://schemas.microsoft.com/office/drawing/2014/main" id="{E813FE27-A72F-FF09-0B32-4CD5D0FB186C}"/>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5" name="Slide Number Placeholder 4">
            <a:extLst>
              <a:ext uri="{FF2B5EF4-FFF2-40B4-BE49-F238E27FC236}">
                <a16:creationId xmlns:a16="http://schemas.microsoft.com/office/drawing/2014/main" id="{AFD63B10-E0B7-8EDF-2DD4-17418A0CE10C}"/>
              </a:ext>
            </a:extLst>
          </p:cNvPr>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1B9A6C3-380E-4FF5-B670-01C27E4EE15B}" type="slidenum">
              <a:rPr lang="en-ZA"/>
              <a:pPr>
                <a:defRPr/>
              </a:pPr>
              <a:t>‹#›</a:t>
            </a:fld>
            <a:endParaRPr lang="en-ZA"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A7BB9-B7CB-4B6E-A7BD-882A1368A138}"/>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0301C216-4F3A-52B2-5EAE-4A6401FBBE85}"/>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9232E9-1939-47F0-AED3-1DE7A9BD7DA8}" type="datetimeFigureOut">
              <a:rPr lang="en-ZA"/>
              <a:pPr>
                <a:defRPr/>
              </a:pPr>
              <a:t>2026/01/19</a:t>
            </a:fld>
            <a:endParaRPr lang="en-ZA" dirty="0"/>
          </a:p>
        </p:txBody>
      </p:sp>
      <p:sp>
        <p:nvSpPr>
          <p:cNvPr id="4" name="Slide Image Placeholder 3">
            <a:extLst>
              <a:ext uri="{FF2B5EF4-FFF2-40B4-BE49-F238E27FC236}">
                <a16:creationId xmlns:a16="http://schemas.microsoft.com/office/drawing/2014/main" id="{D37DF27E-07FE-EC7F-1214-C121898DBEE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a:extLst>
              <a:ext uri="{FF2B5EF4-FFF2-40B4-BE49-F238E27FC236}">
                <a16:creationId xmlns:a16="http://schemas.microsoft.com/office/drawing/2014/main" id="{A8482A5B-8A34-F727-3334-7D5A9C41487A}"/>
              </a:ext>
            </a:extLst>
          </p:cNvPr>
          <p:cNvSpPr>
            <a:spLocks noGrp="1"/>
          </p:cNvSpPr>
          <p:nvPr>
            <p:ph type="body" sz="quarter" idx="3"/>
          </p:nvPr>
        </p:nvSpPr>
        <p:spPr>
          <a:xfrm>
            <a:off x="700088" y="4414838"/>
            <a:ext cx="5610225" cy="41846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51505AF9-5F1F-F400-7564-688EEEB8D6D9}"/>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F6D95F6B-5B9F-2193-FFB7-E9F9F063AADC}"/>
              </a:ext>
            </a:extLst>
          </p:cNvPr>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D21CDFF-7A90-43BC-B0EC-407E7F1AA6F1}" type="slidenum">
              <a:rPr lang="en-ZA"/>
              <a:pPr>
                <a:defRPr/>
              </a:pPr>
              <a:t>‹#›</a:t>
            </a:fld>
            <a:endParaRPr lang="en-Z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EA971-CF62-499A-5F2A-84E6FF0764AC}"/>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56E9F56-F066-DECE-CCA2-6037EB81A6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0D70834-7E0E-8C53-92BC-448EA95E5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Be careful of more recent figures as pre-audited. According to EFW of World Bank, interest payments rising </a:t>
            </a:r>
            <a:r>
              <a:rPr lang="en-US" altLang="en-US" dirty="0" err="1">
                <a:latin typeface="Arial" panose="020B0604020202020204" pitchFamily="34" charset="0"/>
              </a:rPr>
              <a:t>fastr</a:t>
            </a:r>
            <a:r>
              <a:rPr lang="en-US" altLang="en-US" dirty="0">
                <a:latin typeface="Arial" panose="020B0604020202020204" pitchFamily="34" charset="0"/>
              </a:rPr>
              <a:t> than education spending is a general trend!</a:t>
            </a:r>
          </a:p>
        </p:txBody>
      </p:sp>
      <p:sp>
        <p:nvSpPr>
          <p:cNvPr id="36868" name="Slide Number Placeholder 3">
            <a:extLst>
              <a:ext uri="{FF2B5EF4-FFF2-40B4-BE49-F238E27FC236}">
                <a16:creationId xmlns:a16="http://schemas.microsoft.com/office/drawing/2014/main" id="{CDCC4896-6F05-4C74-250E-9D0074B4A2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extLst>
      <p:ext uri="{BB962C8B-B14F-4D97-AF65-F5344CB8AC3E}">
        <p14:creationId xmlns:p14="http://schemas.microsoft.com/office/powerpoint/2010/main" val="399080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E0288-18CB-5956-E23D-6E86ED645CC0}"/>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63956AF-32F0-0F78-BFD3-A0702B4C5D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23644C2-3E2D-C45B-0540-3E62FA068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This pattern of an overall real decline in per spending but increases in pre-school also seen in Brazil. We are not alone. </a:t>
            </a:r>
          </a:p>
        </p:txBody>
      </p:sp>
      <p:sp>
        <p:nvSpPr>
          <p:cNvPr id="36868" name="Slide Number Placeholder 3">
            <a:extLst>
              <a:ext uri="{FF2B5EF4-FFF2-40B4-BE49-F238E27FC236}">
                <a16:creationId xmlns:a16="http://schemas.microsoft.com/office/drawing/2014/main" id="{87851ADC-C127-A23C-2515-2ED09BE73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extLst>
      <p:ext uri="{BB962C8B-B14F-4D97-AF65-F5344CB8AC3E}">
        <p14:creationId xmlns:p14="http://schemas.microsoft.com/office/powerpoint/2010/main" val="217713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F38B4D9-4BB4-EFBD-6E8D-F51149A2B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F994604-3999-2803-8C56-B4B4B1628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GDP per capita trend from WDI. More youth unemployment means not just hardship for the unemployed, it also means fewer taxpayers able to fund education. What can we do in basic education? Little evidence-driven policy advice here! My sense… More engagement with e.g. employers (including government) and TVET, </a:t>
            </a:r>
          </a:p>
        </p:txBody>
      </p:sp>
      <p:sp>
        <p:nvSpPr>
          <p:cNvPr id="36868" name="Slide Number Placeholder 3">
            <a:extLst>
              <a:ext uri="{FF2B5EF4-FFF2-40B4-BE49-F238E27FC236}">
                <a16:creationId xmlns:a16="http://schemas.microsoft.com/office/drawing/2014/main" id="{4776FD7E-818D-F585-AF41-5003398685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CF879-2735-578B-1242-507EA07C716A}"/>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D88AEE0-502C-C230-3689-1ED11951C2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B075C00-3E5A-5069-9356-AA38889BF7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Example of where this would have helped: rise in enrolments starting 2011. </a:t>
            </a:r>
          </a:p>
        </p:txBody>
      </p:sp>
      <p:sp>
        <p:nvSpPr>
          <p:cNvPr id="36868" name="Slide Number Placeholder 3">
            <a:extLst>
              <a:ext uri="{FF2B5EF4-FFF2-40B4-BE49-F238E27FC236}">
                <a16:creationId xmlns:a16="http://schemas.microsoft.com/office/drawing/2014/main" id="{6F4B8F81-6995-9160-A26E-83BD4768E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Tree>
    <p:extLst>
      <p:ext uri="{BB962C8B-B14F-4D97-AF65-F5344CB8AC3E}">
        <p14:creationId xmlns:p14="http://schemas.microsoft.com/office/powerpoint/2010/main" val="198528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E2A15-24C7-EEFE-9659-CE362C2ADB18}"/>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9106208-9B20-4305-B40A-F073C8B13F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F503B51-D217-9186-F6A1-E71C56EB3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The grade repetition analysis should include strategic </a:t>
            </a:r>
            <a:r>
              <a:rPr lang="en-US" altLang="en-US" dirty="0" err="1">
                <a:latin typeface="Arial" panose="020B0604020202020204" pitchFamily="34" charset="0"/>
              </a:rPr>
              <a:t>behaviour</a:t>
            </a:r>
            <a:r>
              <a:rPr lang="en-US" altLang="en-US" dirty="0">
                <a:latin typeface="Arial" panose="020B0604020202020204" pitchFamily="34" charset="0"/>
              </a:rPr>
              <a:t> by school principals. Class size is important. </a:t>
            </a:r>
          </a:p>
        </p:txBody>
      </p:sp>
      <p:sp>
        <p:nvSpPr>
          <p:cNvPr id="36868" name="Slide Number Placeholder 3">
            <a:extLst>
              <a:ext uri="{FF2B5EF4-FFF2-40B4-BE49-F238E27FC236}">
                <a16:creationId xmlns:a16="http://schemas.microsoft.com/office/drawing/2014/main" id="{F94F0225-FBED-5B31-B942-BC6DB6F758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extLst>
      <p:ext uri="{BB962C8B-B14F-4D97-AF65-F5344CB8AC3E}">
        <p14:creationId xmlns:p14="http://schemas.microsoft.com/office/powerpoint/2010/main" val="30286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837D2-F3A3-3EED-8455-8A62D4D177C4}"/>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6C24B80-1A2A-925D-1F16-111111981F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754960C-CC7D-A62B-AE47-B23506BD23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NETC. Example 1% loss in quintile 5 nationally if curriculum weightings removed (but 7% in EC). On equitable share, MP unduly lost 10% of its entitlements in just 6 years. </a:t>
            </a:r>
          </a:p>
        </p:txBody>
      </p:sp>
      <p:sp>
        <p:nvSpPr>
          <p:cNvPr id="36868" name="Slide Number Placeholder 3">
            <a:extLst>
              <a:ext uri="{FF2B5EF4-FFF2-40B4-BE49-F238E27FC236}">
                <a16:creationId xmlns:a16="http://schemas.microsoft.com/office/drawing/2014/main" id="{121E5A77-D37F-E556-6377-6200678290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extLst>
      <p:ext uri="{BB962C8B-B14F-4D97-AF65-F5344CB8AC3E}">
        <p14:creationId xmlns:p14="http://schemas.microsoft.com/office/powerpoint/2010/main" val="71709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AF4DD-34C3-D96B-993C-399A1589C234}"/>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3A1B5A0-41AE-18F2-A057-B2ABC1506F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AE0E193-6228-6828-C095-23B0DDB4A4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Arial" panose="020B0604020202020204" pitchFamily="34" charset="0"/>
              </a:rPr>
              <a:t>NETC. Example 1% loss in quintile 5 nationally if curriculum weightings removed (but 7% in EC). On equitable share, MP unduly lost 10% of its entitlements in just 6 years. </a:t>
            </a:r>
          </a:p>
        </p:txBody>
      </p:sp>
      <p:sp>
        <p:nvSpPr>
          <p:cNvPr id="36868" name="Slide Number Placeholder 3">
            <a:extLst>
              <a:ext uri="{FF2B5EF4-FFF2-40B4-BE49-F238E27FC236}">
                <a16:creationId xmlns:a16="http://schemas.microsoft.com/office/drawing/2014/main" id="{F042BDEE-289F-F7D0-CDD8-3EA27E1F93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extLst>
      <p:ext uri="{BB962C8B-B14F-4D97-AF65-F5344CB8AC3E}">
        <p14:creationId xmlns:p14="http://schemas.microsoft.com/office/powerpoint/2010/main" val="1426921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23246-F28F-A7D8-6ECF-FB79E63B0530}"/>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36CAF7D-4058-FE4B-AD26-D52E175801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58619E0-4831-FAA1-FBCA-AB76A678C9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
        <p:nvSpPr>
          <p:cNvPr id="36868" name="Slide Number Placeholder 3">
            <a:extLst>
              <a:ext uri="{FF2B5EF4-FFF2-40B4-BE49-F238E27FC236}">
                <a16:creationId xmlns:a16="http://schemas.microsoft.com/office/drawing/2014/main" id="{1477E6F8-5856-AE58-7599-601BCE0E6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7E6A683-14E0-4D33-888F-DF9EFCF7A780}" type="slidenum">
              <a:rPr lang="en-US" altLang="en-US" smtClean="0">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extLst>
      <p:ext uri="{BB962C8B-B14F-4D97-AF65-F5344CB8AC3E}">
        <p14:creationId xmlns:p14="http://schemas.microsoft.com/office/powerpoint/2010/main" val="4139478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8"/>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239954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99860D0-B47D-4BA8-5B55-5921A89F0714}"/>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64EF8065-3C43-ED98-88E2-C821DC2E317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E2255E99-01E4-3E49-D3AF-AF1120B190A7}"/>
              </a:ext>
            </a:extLst>
          </p:cNvPr>
          <p:cNvSpPr>
            <a:spLocks noGrp="1"/>
          </p:cNvSpPr>
          <p:nvPr>
            <p:ph type="sldNum" sz="quarter" idx="12"/>
          </p:nvPr>
        </p:nvSpPr>
        <p:spPr/>
        <p:txBody>
          <a:bodyPr/>
          <a:lstStyle>
            <a:lvl1pPr>
              <a:defRPr/>
            </a:lvl1pPr>
          </a:lstStyle>
          <a:p>
            <a:pPr>
              <a:defRPr/>
            </a:pPr>
            <a:fld id="{DD91A628-83EE-462D-855B-8B2E093C5167}" type="slidenum">
              <a:rPr lang="en-ZA"/>
              <a:pPr>
                <a:defRPr/>
              </a:pPr>
              <a:t>‹#›</a:t>
            </a:fld>
            <a:endParaRPr lang="en-ZA" dirty="0"/>
          </a:p>
        </p:txBody>
      </p:sp>
    </p:spTree>
    <p:extLst>
      <p:ext uri="{BB962C8B-B14F-4D97-AF65-F5344CB8AC3E}">
        <p14:creationId xmlns:p14="http://schemas.microsoft.com/office/powerpoint/2010/main" val="204305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6813631-4DE4-6F4C-FF1A-886BA36B47D4}"/>
              </a:ext>
            </a:extLst>
          </p:cNvPr>
          <p:cNvSpPr>
            <a:spLocks noGrp="1"/>
          </p:cNvSpPr>
          <p:nvPr>
            <p:ph type="dt" sz="half" idx="10"/>
          </p:nvPr>
        </p:nvSpPr>
        <p:spPr/>
        <p:txBody>
          <a:bodyPr/>
          <a:lstStyle>
            <a:lvl1pPr>
              <a:defRPr/>
            </a:lvl1pPr>
          </a:lstStyle>
          <a:p>
            <a:pPr>
              <a:defRPr/>
            </a:pPr>
            <a:endParaRPr lang="en-ZA"/>
          </a:p>
        </p:txBody>
      </p:sp>
      <p:sp>
        <p:nvSpPr>
          <p:cNvPr id="5" name="Footer Placeholder 4">
            <a:extLst>
              <a:ext uri="{FF2B5EF4-FFF2-40B4-BE49-F238E27FC236}">
                <a16:creationId xmlns:a16="http://schemas.microsoft.com/office/drawing/2014/main" id="{7FE10B31-1CF4-0AC6-94EC-E8457946B577}"/>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2368336F-EAB8-FA0F-881B-628C94D77806}"/>
              </a:ext>
            </a:extLst>
          </p:cNvPr>
          <p:cNvSpPr>
            <a:spLocks noGrp="1"/>
          </p:cNvSpPr>
          <p:nvPr>
            <p:ph type="sldNum" sz="quarter" idx="12"/>
          </p:nvPr>
        </p:nvSpPr>
        <p:spPr/>
        <p:txBody>
          <a:bodyPr/>
          <a:lstStyle>
            <a:lvl1pPr>
              <a:defRPr/>
            </a:lvl1pPr>
          </a:lstStyle>
          <a:p>
            <a:pPr>
              <a:defRPr/>
            </a:pPr>
            <a:fld id="{01173FAA-D8CB-4545-9CE5-ECD15CECB7B6}" type="slidenum">
              <a:rPr lang="en-ZA"/>
              <a:pPr>
                <a:defRPr/>
              </a:pPr>
              <a:t>‹#›</a:t>
            </a:fld>
            <a:endParaRPr lang="en-ZA" dirty="0"/>
          </a:p>
        </p:txBody>
      </p:sp>
    </p:spTree>
    <p:extLst>
      <p:ext uri="{BB962C8B-B14F-4D97-AF65-F5344CB8AC3E}">
        <p14:creationId xmlns:p14="http://schemas.microsoft.com/office/powerpoint/2010/main" val="373887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8D213B-D349-D1D1-9951-4DACFCBB9561}"/>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2000" b="1">
                <a:solidFill>
                  <a:srgbClr val="FFFFFF"/>
                </a:solidFill>
                <a:latin typeface="Arial" panose="020B0604020202020204" pitchFamily="34" charset="0"/>
                <a:cs typeface="Arial" panose="020B0604020202020204" pitchFamily="34" charset="0"/>
              </a:rPr>
              <a:t>Website: www.education.gov.za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Call Centre: 0800 202 933 | callcentre@dbe.gov.za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Twitter: @DBE_SA | Facebook: DBE SA</a:t>
            </a:r>
          </a:p>
          <a:p>
            <a:pPr algn="ctr" eaLnBrk="1" hangingPunct="1">
              <a:defRPr/>
            </a:pPr>
            <a:endParaRPr lang="en-ZA" altLang="en-US" sz="2000" b="1">
              <a:solidFill>
                <a:srgbClr val="FFFFFF"/>
              </a:solidFill>
              <a:latin typeface="Arial" panose="020B0604020202020204" pitchFamily="34" charset="0"/>
              <a:cs typeface="Arial" panose="020B0604020202020204" pitchFamily="34" charset="0"/>
            </a:endParaRPr>
          </a:p>
          <a:p>
            <a:pPr eaLnBrk="1" hangingPunct="1">
              <a:defRPr/>
            </a:pPr>
            <a:endParaRPr lang="en-ZA" altLang="en-US" sz="2000" b="1">
              <a:solidFill>
                <a:srgbClr val="FFFFFF"/>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410966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492769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D834C4-8040-8A3B-41B8-B3B41F7E8ED9}"/>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D3B3100C-F271-475D-221B-325E003DFF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a:extLst>
              <a:ext uri="{FF2B5EF4-FFF2-40B4-BE49-F238E27FC236}">
                <a16:creationId xmlns:a16="http://schemas.microsoft.com/office/drawing/2014/main" id="{36B7F2E7-16CF-380B-FDC2-BD30545649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505897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25452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0B79F-DCA2-C5DB-EB05-3E6D75B19145}"/>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587559B3-93B6-41CC-5C83-4EFA5D1046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a:extLst>
              <a:ext uri="{FF2B5EF4-FFF2-40B4-BE49-F238E27FC236}">
                <a16:creationId xmlns:a16="http://schemas.microsoft.com/office/drawing/2014/main" id="{87749477-EA45-D2A7-F1EB-9559DBC2536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83428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486BD4-39A5-995C-401E-DC1525DCF806}"/>
              </a:ext>
            </a:extLst>
          </p:cNvPr>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3" name="TextBox 2">
            <a:extLst>
              <a:ext uri="{FF2B5EF4-FFF2-40B4-BE49-F238E27FC236}">
                <a16:creationId xmlns:a16="http://schemas.microsoft.com/office/drawing/2014/main" id="{67F16CB6-1C6F-2D59-4B55-FAA083408441}"/>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2000" b="1">
                <a:solidFill>
                  <a:srgbClr val="FFFFFF"/>
                </a:solidFill>
                <a:latin typeface="Arial" panose="020B0604020202020204" pitchFamily="34" charset="0"/>
                <a:cs typeface="Arial" panose="020B0604020202020204" pitchFamily="34" charset="0"/>
              </a:rPr>
              <a:t>Website: www.education.gov.za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Call Centre: 0800 202 933 | callcentre@dbe.gov.za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Twitter: @DBE_SA | Facebook: DBE SA</a:t>
            </a:r>
          </a:p>
          <a:p>
            <a:pPr algn="ctr" eaLnBrk="1" hangingPunct="1">
              <a:defRPr/>
            </a:pPr>
            <a:endParaRPr lang="en-ZA" altLang="en-US" sz="2000" b="1">
              <a:solidFill>
                <a:srgbClr val="FFFFFF"/>
              </a:solidFill>
              <a:latin typeface="Arial" panose="020B0604020202020204" pitchFamily="34" charset="0"/>
              <a:cs typeface="Arial" panose="020B0604020202020204" pitchFamily="34" charset="0"/>
            </a:endParaRPr>
          </a:p>
          <a:p>
            <a:pPr eaLnBrk="1" hangingPunct="1">
              <a:defRPr/>
            </a:pPr>
            <a:endParaRPr lang="en-ZA" altLang="en-US" sz="2000" b="1">
              <a:solidFill>
                <a:srgbClr val="FFFFFF"/>
              </a:solidFill>
              <a:latin typeface="Arial" panose="020B0604020202020204" pitchFamily="34" charset="0"/>
              <a:cs typeface="Arial" panose="020B0604020202020204" pitchFamily="34" charset="0"/>
            </a:endParaRPr>
          </a:p>
        </p:txBody>
      </p:sp>
      <p:grpSp>
        <p:nvGrpSpPr>
          <p:cNvPr id="4" name="Group 8">
            <a:extLst>
              <a:ext uri="{FF2B5EF4-FFF2-40B4-BE49-F238E27FC236}">
                <a16:creationId xmlns:a16="http://schemas.microsoft.com/office/drawing/2014/main" id="{02549701-30E5-E5FF-BBB9-96D52A6FB0C9}"/>
              </a:ext>
            </a:extLst>
          </p:cNvPr>
          <p:cNvGrpSpPr>
            <a:grpSpLocks/>
          </p:cNvGrpSpPr>
          <p:nvPr userDrawn="1"/>
        </p:nvGrpSpPr>
        <p:grpSpPr bwMode="auto">
          <a:xfrm>
            <a:off x="0" y="0"/>
            <a:ext cx="9144000" cy="1303338"/>
            <a:chOff x="0" y="1"/>
            <a:chExt cx="9144001" cy="1303651"/>
          </a:xfrm>
        </p:grpSpPr>
        <p:pic>
          <p:nvPicPr>
            <p:cNvPr id="5" name="Picture 2">
              <a:extLst>
                <a:ext uri="{FF2B5EF4-FFF2-40B4-BE49-F238E27FC236}">
                  <a16:creationId xmlns:a16="http://schemas.microsoft.com/office/drawing/2014/main" id="{7E0615CD-75B9-78FE-D8F9-3C9E00A488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C8A26BDA-C285-76BC-AE74-2A7D8BAEA0A1}"/>
                </a:ext>
              </a:extLst>
            </p:cNvPr>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992659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418DFD3B-8F72-6B2F-BF8B-089722A7C017}"/>
              </a:ext>
            </a:extLst>
          </p:cNvPr>
          <p:cNvGrpSpPr>
            <a:grpSpLocks/>
          </p:cNvGrpSpPr>
          <p:nvPr userDrawn="1"/>
        </p:nvGrpSpPr>
        <p:grpSpPr bwMode="auto">
          <a:xfrm>
            <a:off x="0" y="5562600"/>
            <a:ext cx="9144000" cy="1265238"/>
            <a:chOff x="0" y="5562600"/>
            <a:chExt cx="9144000" cy="1264494"/>
          </a:xfrm>
        </p:grpSpPr>
        <p:pic>
          <p:nvPicPr>
            <p:cNvPr id="4" name="Picture 2">
              <a:extLst>
                <a:ext uri="{FF2B5EF4-FFF2-40B4-BE49-F238E27FC236}">
                  <a16:creationId xmlns:a16="http://schemas.microsoft.com/office/drawing/2014/main" id="{A081937E-9F4D-5887-1F6C-CC6256F6C6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B63ECBB4-289D-A422-E197-89CA87E20A5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a:extLst>
                <a:ext uri="{FF2B5EF4-FFF2-40B4-BE49-F238E27FC236}">
                  <a16:creationId xmlns:a16="http://schemas.microsoft.com/office/drawing/2014/main" id="{668559BA-D6FE-B9EA-B252-2020EE636B41}"/>
                </a:ext>
              </a:extLst>
            </p:cNvPr>
            <p:cNvGrpSpPr>
              <a:grpSpLocks/>
            </p:cNvGrpSpPr>
            <p:nvPr userDrawn="1"/>
          </p:nvGrpSpPr>
          <p:grpSpPr bwMode="auto">
            <a:xfrm>
              <a:off x="0" y="5562600"/>
              <a:ext cx="9144000" cy="228466"/>
              <a:chOff x="0" y="5334000"/>
              <a:chExt cx="9144000" cy="228466"/>
            </a:xfrm>
          </p:grpSpPr>
          <p:sp>
            <p:nvSpPr>
              <p:cNvPr id="7" name="Rectangle 6">
                <a:extLst>
                  <a:ext uri="{FF2B5EF4-FFF2-40B4-BE49-F238E27FC236}">
                    <a16:creationId xmlns:a16="http://schemas.microsoft.com/office/drawing/2014/main" id="{FF6EC233-7BCF-159B-37AA-55B65980CFB7}"/>
                  </a:ext>
                </a:extLst>
              </p:cNvPr>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9" name="Rectangle 8">
                <a:extLst>
                  <a:ext uri="{FF2B5EF4-FFF2-40B4-BE49-F238E27FC236}">
                    <a16:creationId xmlns:a16="http://schemas.microsoft.com/office/drawing/2014/main" id="{90CF81DC-6492-99DE-9B6A-9C7C2B03CCFF}"/>
                  </a:ext>
                </a:extLst>
              </p:cNvPr>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0" name="Rectangle 9">
                <a:extLst>
                  <a:ext uri="{FF2B5EF4-FFF2-40B4-BE49-F238E27FC236}">
                    <a16:creationId xmlns:a16="http://schemas.microsoft.com/office/drawing/2014/main" id="{D7B5306C-61FD-22B8-60B6-E08BB2696059}"/>
                  </a:ext>
                </a:extLst>
              </p:cNvPr>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1" name="Rectangle 10">
                <a:extLst>
                  <a:ext uri="{FF2B5EF4-FFF2-40B4-BE49-F238E27FC236}">
                    <a16:creationId xmlns:a16="http://schemas.microsoft.com/office/drawing/2014/main" id="{C10B49DF-B070-1B51-4369-959FFFE38C6B}"/>
                  </a:ext>
                </a:extLst>
              </p:cNvPr>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2" name="Rectangle 11">
                <a:extLst>
                  <a:ext uri="{FF2B5EF4-FFF2-40B4-BE49-F238E27FC236}">
                    <a16:creationId xmlns:a16="http://schemas.microsoft.com/office/drawing/2014/main" id="{D5D8C246-A6BC-00F9-8139-B7AFDEB70441}"/>
                  </a:ext>
                </a:extLst>
              </p:cNvPr>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 name="Rectangle 12">
                <a:extLst>
                  <a:ext uri="{FF2B5EF4-FFF2-40B4-BE49-F238E27FC236}">
                    <a16:creationId xmlns:a16="http://schemas.microsoft.com/office/drawing/2014/main" id="{DE9F5B07-80B3-6763-A13C-95DC35365A0C}"/>
                  </a:ext>
                </a:extLst>
              </p:cNvPr>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4" name="Rectangle 13">
                <a:extLst>
                  <a:ext uri="{FF2B5EF4-FFF2-40B4-BE49-F238E27FC236}">
                    <a16:creationId xmlns:a16="http://schemas.microsoft.com/office/drawing/2014/main" id="{7226960F-AFB6-04EB-7A58-023ACDEBFEB1}"/>
                  </a:ext>
                </a:extLst>
              </p:cNvPr>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grpSp>
      </p:grpSp>
      <p:grpSp>
        <p:nvGrpSpPr>
          <p:cNvPr id="15" name="Group 1">
            <a:extLst>
              <a:ext uri="{FF2B5EF4-FFF2-40B4-BE49-F238E27FC236}">
                <a16:creationId xmlns:a16="http://schemas.microsoft.com/office/drawing/2014/main" id="{B0FC801B-58D6-D901-DEA3-666F69DD67C6}"/>
              </a:ext>
            </a:extLst>
          </p:cNvPr>
          <p:cNvGrpSpPr>
            <a:grpSpLocks/>
          </p:cNvGrpSpPr>
          <p:nvPr userDrawn="1"/>
        </p:nvGrpSpPr>
        <p:grpSpPr bwMode="auto">
          <a:xfrm>
            <a:off x="0" y="0"/>
            <a:ext cx="9144000" cy="1303338"/>
            <a:chOff x="0" y="1"/>
            <a:chExt cx="9144001" cy="1303651"/>
          </a:xfrm>
        </p:grpSpPr>
        <p:pic>
          <p:nvPicPr>
            <p:cNvPr id="16" name="Picture 2">
              <a:extLst>
                <a:ext uri="{FF2B5EF4-FFF2-40B4-BE49-F238E27FC236}">
                  <a16:creationId xmlns:a16="http://schemas.microsoft.com/office/drawing/2014/main" id="{77BD1DC3-8EF9-BF16-EE5F-C5F2B12479F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81CA6526-5037-5372-B0FD-1213BD7AA79F}"/>
                </a:ext>
              </a:extLst>
            </p:cNvPr>
            <p:cNvCxnSpPr/>
            <p:nvPr userDrawn="1"/>
          </p:nvCxnSpPr>
          <p:spPr>
            <a:xfrm>
              <a:off x="0" y="-969496"/>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7"/>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47563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7355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8663338-0CD8-1A73-4E0F-D4EDEB3C33E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271524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4D030A-9809-97EB-C141-F61B04E18DCE}"/>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3FE47385-B288-51BA-FFDB-A880AEC632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a:extLst>
              <a:ext uri="{FF2B5EF4-FFF2-40B4-BE49-F238E27FC236}">
                <a16:creationId xmlns:a16="http://schemas.microsoft.com/office/drawing/2014/main" id="{C8ADC26B-1C71-F56F-E35B-D424BFF5A3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4286594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AD9A4-D3CE-1F1E-FAE9-0D90731DCAC5}"/>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2000" b="1">
                <a:solidFill>
                  <a:srgbClr val="FFFFFF"/>
                </a:solidFill>
                <a:latin typeface="Arial" panose="020B0604020202020204" pitchFamily="34" charset="0"/>
                <a:cs typeface="Arial" panose="020B0604020202020204" pitchFamily="34" charset="0"/>
              </a:rPr>
              <a:t>Website: www.education.gov.za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Call Centre: 0800 202 933 | callcentre@dbe.gov.za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witter: @DBE_SA | Facebook: DBE SA</a:t>
            </a:r>
          </a:p>
          <a:p>
            <a:pPr algn="ctr" eaLnBrk="1" hangingPunct="1">
              <a:defRPr/>
            </a:pPr>
            <a:endParaRPr lang="en-ZA" altLang="en-US" sz="2000" b="1">
              <a:solidFill>
                <a:srgbClr val="FFFFFF"/>
              </a:solidFill>
              <a:latin typeface="Arial" panose="020B0604020202020204" pitchFamily="34" charset="0"/>
              <a:cs typeface="Arial" panose="020B0604020202020204" pitchFamily="34" charset="0"/>
            </a:endParaRPr>
          </a:p>
          <a:p>
            <a:pPr eaLnBrk="1" hangingPunct="1">
              <a:defRPr/>
            </a:pPr>
            <a:endParaRPr lang="en-ZA" altLang="en-US" sz="2000" b="1">
              <a:solidFill>
                <a:srgbClr val="FFFFFF"/>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64517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113E65D-A95D-1B1F-ADD1-60DBE9002DD2}"/>
              </a:ext>
            </a:extLst>
          </p:cNvPr>
          <p:cNvGrpSpPr>
            <a:grpSpLocks/>
          </p:cNvGrpSpPr>
          <p:nvPr userDrawn="1"/>
        </p:nvGrpSpPr>
        <p:grpSpPr bwMode="auto">
          <a:xfrm>
            <a:off x="0" y="5562600"/>
            <a:ext cx="9144000" cy="1265238"/>
            <a:chOff x="0" y="5562600"/>
            <a:chExt cx="9144000" cy="1264494"/>
          </a:xfrm>
        </p:grpSpPr>
        <p:pic>
          <p:nvPicPr>
            <p:cNvPr id="4" name="Picture 2">
              <a:extLst>
                <a:ext uri="{FF2B5EF4-FFF2-40B4-BE49-F238E27FC236}">
                  <a16:creationId xmlns:a16="http://schemas.microsoft.com/office/drawing/2014/main" id="{FF81AB57-2845-FBCF-8AAD-E83821A3B9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7A3201C-715F-3FDE-6C81-F9582E8386C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a:extLst>
                <a:ext uri="{FF2B5EF4-FFF2-40B4-BE49-F238E27FC236}">
                  <a16:creationId xmlns:a16="http://schemas.microsoft.com/office/drawing/2014/main" id="{F7E56ABE-4973-4B83-4D8B-6A8E43E1B47F}"/>
                </a:ext>
              </a:extLst>
            </p:cNvPr>
            <p:cNvGrpSpPr>
              <a:grpSpLocks/>
            </p:cNvGrpSpPr>
            <p:nvPr userDrawn="1"/>
          </p:nvGrpSpPr>
          <p:grpSpPr bwMode="auto">
            <a:xfrm>
              <a:off x="0" y="5562600"/>
              <a:ext cx="9144000" cy="228466"/>
              <a:chOff x="0" y="5334000"/>
              <a:chExt cx="9144000" cy="228466"/>
            </a:xfrm>
          </p:grpSpPr>
          <p:sp>
            <p:nvSpPr>
              <p:cNvPr id="7" name="Rectangle 6">
                <a:extLst>
                  <a:ext uri="{FF2B5EF4-FFF2-40B4-BE49-F238E27FC236}">
                    <a16:creationId xmlns:a16="http://schemas.microsoft.com/office/drawing/2014/main" id="{5AC2149B-A1D4-1B2D-4589-A58CA4AB9DAC}"/>
                  </a:ext>
                </a:extLst>
              </p:cNvPr>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9" name="Rectangle 8">
                <a:extLst>
                  <a:ext uri="{FF2B5EF4-FFF2-40B4-BE49-F238E27FC236}">
                    <a16:creationId xmlns:a16="http://schemas.microsoft.com/office/drawing/2014/main" id="{5253DBA0-1C79-42D1-5766-95D1C700E552}"/>
                  </a:ext>
                </a:extLst>
              </p:cNvPr>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0" name="Rectangle 9">
                <a:extLst>
                  <a:ext uri="{FF2B5EF4-FFF2-40B4-BE49-F238E27FC236}">
                    <a16:creationId xmlns:a16="http://schemas.microsoft.com/office/drawing/2014/main" id="{B1BD46E1-57BE-4578-12D3-D37D6BF7A5B5}"/>
                  </a:ext>
                </a:extLst>
              </p:cNvPr>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1" name="Rectangle 10">
                <a:extLst>
                  <a:ext uri="{FF2B5EF4-FFF2-40B4-BE49-F238E27FC236}">
                    <a16:creationId xmlns:a16="http://schemas.microsoft.com/office/drawing/2014/main" id="{1169CA7A-B37B-5AFB-7498-B19F99936F56}"/>
                  </a:ext>
                </a:extLst>
              </p:cNvPr>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2" name="Rectangle 11">
                <a:extLst>
                  <a:ext uri="{FF2B5EF4-FFF2-40B4-BE49-F238E27FC236}">
                    <a16:creationId xmlns:a16="http://schemas.microsoft.com/office/drawing/2014/main" id="{B1AF4DDE-AF7A-0E34-979B-D3A5CA3E65D2}"/>
                  </a:ext>
                </a:extLst>
              </p:cNvPr>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 name="Rectangle 12">
                <a:extLst>
                  <a:ext uri="{FF2B5EF4-FFF2-40B4-BE49-F238E27FC236}">
                    <a16:creationId xmlns:a16="http://schemas.microsoft.com/office/drawing/2014/main" id="{C8B764D2-34EF-9E7C-8667-084B088FDFF2}"/>
                  </a:ext>
                </a:extLst>
              </p:cNvPr>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4" name="Rectangle 13">
                <a:extLst>
                  <a:ext uri="{FF2B5EF4-FFF2-40B4-BE49-F238E27FC236}">
                    <a16:creationId xmlns:a16="http://schemas.microsoft.com/office/drawing/2014/main" id="{414D4DB2-6CC2-BEEE-6BE7-8F101EC74832}"/>
                  </a:ext>
                </a:extLst>
              </p:cNvPr>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grpSp>
      </p:grpSp>
      <p:grpSp>
        <p:nvGrpSpPr>
          <p:cNvPr id="15" name="Group 1">
            <a:extLst>
              <a:ext uri="{FF2B5EF4-FFF2-40B4-BE49-F238E27FC236}">
                <a16:creationId xmlns:a16="http://schemas.microsoft.com/office/drawing/2014/main" id="{04FE79D3-16B1-FDFD-4EFD-0D1175794CDE}"/>
              </a:ext>
            </a:extLst>
          </p:cNvPr>
          <p:cNvGrpSpPr>
            <a:grpSpLocks/>
          </p:cNvGrpSpPr>
          <p:nvPr userDrawn="1"/>
        </p:nvGrpSpPr>
        <p:grpSpPr bwMode="auto">
          <a:xfrm>
            <a:off x="0" y="0"/>
            <a:ext cx="9144000" cy="1303338"/>
            <a:chOff x="0" y="1"/>
            <a:chExt cx="9144001" cy="1303651"/>
          </a:xfrm>
        </p:grpSpPr>
        <p:pic>
          <p:nvPicPr>
            <p:cNvPr id="16" name="Picture 2">
              <a:extLst>
                <a:ext uri="{FF2B5EF4-FFF2-40B4-BE49-F238E27FC236}">
                  <a16:creationId xmlns:a16="http://schemas.microsoft.com/office/drawing/2014/main" id="{D9B040D2-23E4-B870-798A-9B2B541369D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17" name="Straight Connector 16">
              <a:extLst>
                <a:ext uri="{FF2B5EF4-FFF2-40B4-BE49-F238E27FC236}">
                  <a16:creationId xmlns:a16="http://schemas.microsoft.com/office/drawing/2014/main" id="{F8FB7947-61D5-9B5C-2D1E-179B427CF279}"/>
                </a:ext>
              </a:extLst>
            </p:cNvPr>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827865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4967B-BBDE-FB5E-EA97-81CD30B43DF6}"/>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40AEFF04-76E7-7FFC-52D9-6B691776E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6CCC257-C4EF-EB1B-4A3A-F92267FA495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764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139675-854A-0752-D446-51A5D0DA1F2A}"/>
              </a:ext>
            </a:extLst>
          </p:cNvPr>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3" name="TextBox 2">
            <a:extLst>
              <a:ext uri="{FF2B5EF4-FFF2-40B4-BE49-F238E27FC236}">
                <a16:creationId xmlns:a16="http://schemas.microsoft.com/office/drawing/2014/main" id="{0178D75F-FB40-B550-8EAF-00AC491E8F88}"/>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ZA" altLang="en-US" sz="2000" b="1" dirty="0">
                <a:solidFill>
                  <a:prstClr val="white"/>
                </a:solidFill>
              </a:rPr>
              <a:t>Website: www.education.gov.za</a:t>
            </a:r>
          </a:p>
          <a:p>
            <a:pPr algn="ctr" eaLnBrk="1" hangingPunct="1">
              <a:defRPr/>
            </a:pPr>
            <a:r>
              <a:rPr lang="en-ZA" altLang="en-US" sz="2000" b="1" dirty="0">
                <a:solidFill>
                  <a:prstClr val="white"/>
                </a:solidFill>
              </a:rPr>
              <a:t>Call Centre: 0800 202 933 | callcentre@dbe.gov.za</a:t>
            </a:r>
          </a:p>
          <a:p>
            <a:pPr algn="ctr" eaLnBrk="1" hangingPunct="1">
              <a:defRPr/>
            </a:pPr>
            <a:r>
              <a:rPr lang="en-ZA" altLang="en-US" sz="2000" b="1" dirty="0">
                <a:solidFill>
                  <a:prstClr val="white"/>
                </a:solidFill>
              </a:rPr>
              <a:t>Twitter: @DBE_SA | Facebook: DBE SA</a:t>
            </a:r>
          </a:p>
          <a:p>
            <a:pPr algn="ctr" eaLnBrk="1" hangingPunct="1">
              <a:defRPr/>
            </a:pPr>
            <a:endParaRPr lang="en-ZA" altLang="en-US" sz="2000" b="1" dirty="0">
              <a:solidFill>
                <a:prstClr val="white"/>
              </a:solidFill>
            </a:endParaRPr>
          </a:p>
          <a:p>
            <a:pPr eaLnBrk="1" hangingPunct="1">
              <a:defRPr/>
            </a:pPr>
            <a:endParaRPr lang="en-ZA" altLang="en-US" sz="2000" b="1" dirty="0">
              <a:solidFill>
                <a:prstClr val="white"/>
              </a:solidFill>
            </a:endParaRPr>
          </a:p>
        </p:txBody>
      </p:sp>
      <p:grpSp>
        <p:nvGrpSpPr>
          <p:cNvPr id="4" name="Group 8">
            <a:extLst>
              <a:ext uri="{FF2B5EF4-FFF2-40B4-BE49-F238E27FC236}">
                <a16:creationId xmlns:a16="http://schemas.microsoft.com/office/drawing/2014/main" id="{2F89E049-19F5-B840-61C5-1CF37555064E}"/>
              </a:ext>
            </a:extLst>
          </p:cNvPr>
          <p:cNvGrpSpPr>
            <a:grpSpLocks/>
          </p:cNvGrpSpPr>
          <p:nvPr userDrawn="1"/>
        </p:nvGrpSpPr>
        <p:grpSpPr bwMode="auto">
          <a:xfrm>
            <a:off x="0" y="0"/>
            <a:ext cx="9144000" cy="1303338"/>
            <a:chOff x="0" y="1"/>
            <a:chExt cx="9144001" cy="1303651"/>
          </a:xfrm>
        </p:grpSpPr>
        <p:pic>
          <p:nvPicPr>
            <p:cNvPr id="5" name="Picture 2">
              <a:extLst>
                <a:ext uri="{FF2B5EF4-FFF2-40B4-BE49-F238E27FC236}">
                  <a16:creationId xmlns:a16="http://schemas.microsoft.com/office/drawing/2014/main" id="{33BA3997-93EA-FD96-A9EA-B0370CB93C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35" r="819"/>
            <a:stretch>
              <a:fillRect/>
            </a:stretch>
          </p:blipFill>
          <p:spPr bwMode="auto">
            <a:xfrm>
              <a:off x="1" y="1"/>
              <a:ext cx="9144000" cy="130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43160A27-3DEE-2ACF-55A8-E1DF758AE47E}"/>
                </a:ext>
              </a:extLst>
            </p:cNvPr>
            <p:cNvCxnSpPr/>
            <p:nvPr userDrawn="1"/>
          </p:nvCxnSpPr>
          <p:spPr>
            <a:xfrm>
              <a:off x="0" y="-36584"/>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957815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65774320-8987-55B8-C132-ABB54D97F1E8}"/>
              </a:ext>
            </a:extLst>
          </p:cNvPr>
          <p:cNvGrpSpPr>
            <a:grpSpLocks/>
          </p:cNvGrpSpPr>
          <p:nvPr userDrawn="1"/>
        </p:nvGrpSpPr>
        <p:grpSpPr bwMode="auto">
          <a:xfrm>
            <a:off x="0" y="5562600"/>
            <a:ext cx="9144000" cy="1265238"/>
            <a:chOff x="0" y="5562600"/>
            <a:chExt cx="9144000" cy="1264494"/>
          </a:xfrm>
        </p:grpSpPr>
        <p:pic>
          <p:nvPicPr>
            <p:cNvPr id="4" name="Picture 2">
              <a:extLst>
                <a:ext uri="{FF2B5EF4-FFF2-40B4-BE49-F238E27FC236}">
                  <a16:creationId xmlns:a16="http://schemas.microsoft.com/office/drawing/2014/main" id="{44E4495E-CD61-78D7-E62D-1D58DB9BFF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a:extLst>
                <a:ext uri="{FF2B5EF4-FFF2-40B4-BE49-F238E27FC236}">
                  <a16:creationId xmlns:a16="http://schemas.microsoft.com/office/drawing/2014/main" id="{5F356090-1595-E06C-5653-7E2AF8D85D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9">
              <a:extLst>
                <a:ext uri="{FF2B5EF4-FFF2-40B4-BE49-F238E27FC236}">
                  <a16:creationId xmlns:a16="http://schemas.microsoft.com/office/drawing/2014/main" id="{EFF5B91F-24C7-3CD4-718E-DB78334A605E}"/>
                </a:ext>
              </a:extLst>
            </p:cNvPr>
            <p:cNvGrpSpPr>
              <a:grpSpLocks/>
            </p:cNvGrpSpPr>
            <p:nvPr userDrawn="1"/>
          </p:nvGrpSpPr>
          <p:grpSpPr bwMode="auto">
            <a:xfrm>
              <a:off x="0" y="5562600"/>
              <a:ext cx="9144000" cy="228600"/>
              <a:chOff x="0" y="5334000"/>
              <a:chExt cx="9144000" cy="228600"/>
            </a:xfrm>
          </p:grpSpPr>
          <p:sp>
            <p:nvSpPr>
              <p:cNvPr id="7" name="Rectangle 6">
                <a:extLst>
                  <a:ext uri="{FF2B5EF4-FFF2-40B4-BE49-F238E27FC236}">
                    <a16:creationId xmlns:a16="http://schemas.microsoft.com/office/drawing/2014/main" id="{A905AA41-5F27-02D6-2137-35DC8749DD30}"/>
                  </a:ext>
                </a:extLst>
              </p:cNvPr>
              <p:cNvSpPr/>
              <p:nvPr/>
            </p:nvSpPr>
            <p:spPr>
              <a:xfrm>
                <a:off x="0" y="5334000"/>
                <a:ext cx="89916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9" name="Rectangle 8">
                <a:extLst>
                  <a:ext uri="{FF2B5EF4-FFF2-40B4-BE49-F238E27FC236}">
                    <a16:creationId xmlns:a16="http://schemas.microsoft.com/office/drawing/2014/main" id="{8EAB2430-6650-CB28-0898-FF8C7E01C391}"/>
                  </a:ext>
                </a:extLst>
              </p:cNvPr>
              <p:cNvSpPr/>
              <p:nvPr/>
            </p:nvSpPr>
            <p:spPr>
              <a:xfrm>
                <a:off x="1143000" y="5334000"/>
                <a:ext cx="1143000" cy="228465"/>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0" name="Rectangle 9">
                <a:extLst>
                  <a:ext uri="{FF2B5EF4-FFF2-40B4-BE49-F238E27FC236}">
                    <a16:creationId xmlns:a16="http://schemas.microsoft.com/office/drawing/2014/main" id="{46EE1F79-74A5-4375-3852-1ED13C5E5921}"/>
                  </a:ext>
                </a:extLst>
              </p:cNvPr>
              <p:cNvSpPr/>
              <p:nvPr/>
            </p:nvSpPr>
            <p:spPr>
              <a:xfrm>
                <a:off x="8077200" y="5334000"/>
                <a:ext cx="10668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1" name="Rectangle 10">
                <a:extLst>
                  <a:ext uri="{FF2B5EF4-FFF2-40B4-BE49-F238E27FC236}">
                    <a16:creationId xmlns:a16="http://schemas.microsoft.com/office/drawing/2014/main" id="{C82479A1-9C6D-F1CF-B987-A9C616FB76A7}"/>
                  </a:ext>
                </a:extLst>
              </p:cNvPr>
              <p:cNvSpPr/>
              <p:nvPr/>
            </p:nvSpPr>
            <p:spPr>
              <a:xfrm>
                <a:off x="22860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2" name="Rectangle 11">
                <a:extLst>
                  <a:ext uri="{FF2B5EF4-FFF2-40B4-BE49-F238E27FC236}">
                    <a16:creationId xmlns:a16="http://schemas.microsoft.com/office/drawing/2014/main" id="{4D30905E-934D-268C-B93B-5272D8DF67F4}"/>
                  </a:ext>
                </a:extLst>
              </p:cNvPr>
              <p:cNvSpPr/>
              <p:nvPr/>
            </p:nvSpPr>
            <p:spPr>
              <a:xfrm>
                <a:off x="35052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 name="Rectangle 12">
                <a:extLst>
                  <a:ext uri="{FF2B5EF4-FFF2-40B4-BE49-F238E27FC236}">
                    <a16:creationId xmlns:a16="http://schemas.microsoft.com/office/drawing/2014/main" id="{C85BD8E3-CE6A-ACDD-BCAD-9003F1FC90E7}"/>
                  </a:ext>
                </a:extLst>
              </p:cNvPr>
              <p:cNvSpPr/>
              <p:nvPr/>
            </p:nvSpPr>
            <p:spPr>
              <a:xfrm>
                <a:off x="46101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4" name="Rectangle 13">
                <a:extLst>
                  <a:ext uri="{FF2B5EF4-FFF2-40B4-BE49-F238E27FC236}">
                    <a16:creationId xmlns:a16="http://schemas.microsoft.com/office/drawing/2014/main" id="{E70F0543-BBF1-2B2C-D8C6-CDA100595FC2}"/>
                  </a:ext>
                </a:extLst>
              </p:cNvPr>
              <p:cNvSpPr/>
              <p:nvPr/>
            </p:nvSpPr>
            <p:spPr>
              <a:xfrm>
                <a:off x="57531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grpSp>
      </p:grpSp>
      <p:grpSp>
        <p:nvGrpSpPr>
          <p:cNvPr id="15" name="Group 17">
            <a:extLst>
              <a:ext uri="{FF2B5EF4-FFF2-40B4-BE49-F238E27FC236}">
                <a16:creationId xmlns:a16="http://schemas.microsoft.com/office/drawing/2014/main" id="{3539D583-0CAF-781E-4A53-767D223CFAC0}"/>
              </a:ext>
            </a:extLst>
          </p:cNvPr>
          <p:cNvGrpSpPr>
            <a:grpSpLocks/>
          </p:cNvGrpSpPr>
          <p:nvPr userDrawn="1"/>
        </p:nvGrpSpPr>
        <p:grpSpPr bwMode="auto">
          <a:xfrm>
            <a:off x="0" y="0"/>
            <a:ext cx="9144000" cy="1303338"/>
            <a:chOff x="0" y="1"/>
            <a:chExt cx="9144001" cy="1303651"/>
          </a:xfrm>
        </p:grpSpPr>
        <p:pic>
          <p:nvPicPr>
            <p:cNvPr id="16" name="Picture 2">
              <a:extLst>
                <a:ext uri="{FF2B5EF4-FFF2-40B4-BE49-F238E27FC236}">
                  <a16:creationId xmlns:a16="http://schemas.microsoft.com/office/drawing/2014/main" id="{59EFCAE9-AD62-7B8D-5D7C-95F7DAF5734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a:extLst>
                <a:ext uri="{FF2B5EF4-FFF2-40B4-BE49-F238E27FC236}">
                  <a16:creationId xmlns:a16="http://schemas.microsoft.com/office/drawing/2014/main" id="{47D288CA-6B2C-64C8-D0DB-405A995817A0}"/>
                </a:ext>
              </a:extLst>
            </p:cNvPr>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477768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3D8C45-38CC-8534-9A81-5EC2DE8EF0FC}"/>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0EBD2AC7-5FA3-16FA-42D3-30EBBA9362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a:extLst>
              <a:ext uri="{FF2B5EF4-FFF2-40B4-BE49-F238E27FC236}">
                <a16:creationId xmlns:a16="http://schemas.microsoft.com/office/drawing/2014/main" id="{D62C9DDA-C8C0-C3E3-B2BB-A6516213F79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555322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E85B06-053A-5A4F-EA71-3BEDF47E300A}"/>
              </a:ext>
            </a:extLst>
          </p:cNvPr>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3" name="TextBox 2">
            <a:extLst>
              <a:ext uri="{FF2B5EF4-FFF2-40B4-BE49-F238E27FC236}">
                <a16:creationId xmlns:a16="http://schemas.microsoft.com/office/drawing/2014/main" id="{6AF72076-6D25-FD34-13A4-E8F019AE201B}"/>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ZA" altLang="en-US" sz="2000" b="1">
                <a:solidFill>
                  <a:srgbClr val="FFFFFF"/>
                </a:solidFill>
                <a:latin typeface="Arial" panose="020B0604020202020204" pitchFamily="34" charset="0"/>
                <a:cs typeface="Arial" panose="020B0604020202020204" pitchFamily="34" charset="0"/>
              </a:rPr>
              <a:t>Website: www.education.gov.za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Call Centre: 0800 202 933 | callcentre@dbe.gov.za</a:t>
            </a:r>
          </a:p>
          <a:p>
            <a:pPr algn="ctr" eaLnBrk="1" hangingPunct="1">
              <a:defRPr/>
            </a:pPr>
            <a:r>
              <a:rPr lang="en-ZA" altLang="en-US" sz="2000" b="1">
                <a:solidFill>
                  <a:srgbClr val="FFFFFF"/>
                </a:solidFill>
                <a:latin typeface="Arial" panose="020B0604020202020204" pitchFamily="34" charset="0"/>
                <a:cs typeface="Arial" panose="020B0604020202020204" pitchFamily="34" charset="0"/>
              </a:rPr>
              <a:t>Twitter: @DBE_SA | Facebook: DBE SA</a:t>
            </a:r>
          </a:p>
          <a:p>
            <a:pPr algn="ctr" eaLnBrk="1" hangingPunct="1">
              <a:defRPr/>
            </a:pPr>
            <a:endParaRPr lang="en-ZA" altLang="en-US" sz="2000" b="1">
              <a:solidFill>
                <a:srgbClr val="FFFFFF"/>
              </a:solidFill>
              <a:latin typeface="Arial" panose="020B0604020202020204" pitchFamily="34" charset="0"/>
              <a:cs typeface="Arial" panose="020B0604020202020204" pitchFamily="34" charset="0"/>
            </a:endParaRPr>
          </a:p>
          <a:p>
            <a:pPr eaLnBrk="1" hangingPunct="1">
              <a:defRPr/>
            </a:pPr>
            <a:endParaRPr lang="en-ZA" altLang="en-US" sz="2000" b="1">
              <a:solidFill>
                <a:srgbClr val="FFFFFF"/>
              </a:solidFill>
              <a:latin typeface="Arial" panose="020B0604020202020204" pitchFamily="34" charset="0"/>
              <a:cs typeface="Arial" panose="020B0604020202020204" pitchFamily="34" charset="0"/>
            </a:endParaRPr>
          </a:p>
        </p:txBody>
      </p:sp>
      <p:grpSp>
        <p:nvGrpSpPr>
          <p:cNvPr id="4" name="Group 8">
            <a:extLst>
              <a:ext uri="{FF2B5EF4-FFF2-40B4-BE49-F238E27FC236}">
                <a16:creationId xmlns:a16="http://schemas.microsoft.com/office/drawing/2014/main" id="{625824DC-964D-2245-5DB0-7E80C2F6010D}"/>
              </a:ext>
            </a:extLst>
          </p:cNvPr>
          <p:cNvGrpSpPr>
            <a:grpSpLocks/>
          </p:cNvGrpSpPr>
          <p:nvPr userDrawn="1"/>
        </p:nvGrpSpPr>
        <p:grpSpPr bwMode="auto">
          <a:xfrm>
            <a:off x="0" y="0"/>
            <a:ext cx="9144000" cy="1303338"/>
            <a:chOff x="0" y="1"/>
            <a:chExt cx="9144001" cy="1303651"/>
          </a:xfrm>
        </p:grpSpPr>
        <p:pic>
          <p:nvPicPr>
            <p:cNvPr id="5" name="Picture 2">
              <a:extLst>
                <a:ext uri="{FF2B5EF4-FFF2-40B4-BE49-F238E27FC236}">
                  <a16:creationId xmlns:a16="http://schemas.microsoft.com/office/drawing/2014/main" id="{AFAE877E-E39B-A710-8D76-F21F32B3C1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4000" cy="130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cmpd="tri">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a:extLst>
                <a:ext uri="{FF2B5EF4-FFF2-40B4-BE49-F238E27FC236}">
                  <a16:creationId xmlns:a16="http://schemas.microsoft.com/office/drawing/2014/main" id="{AE20523F-E820-976A-EAC9-1BB35E831AE2}"/>
                </a:ext>
              </a:extLst>
            </p:cNvPr>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249672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C5D2BCA-B0BA-F9FB-CAA7-20F2879AE21A}"/>
              </a:ext>
            </a:extLst>
          </p:cNvPr>
          <p:cNvGrpSpPr>
            <a:grpSpLocks/>
          </p:cNvGrpSpPr>
          <p:nvPr userDrawn="1"/>
        </p:nvGrpSpPr>
        <p:grpSpPr bwMode="auto">
          <a:xfrm>
            <a:off x="0" y="5562600"/>
            <a:ext cx="9144000" cy="1265238"/>
            <a:chOff x="0" y="5562600"/>
            <a:chExt cx="9144000" cy="1264494"/>
          </a:xfrm>
        </p:grpSpPr>
        <p:pic>
          <p:nvPicPr>
            <p:cNvPr id="4" name="Picture 2">
              <a:extLst>
                <a:ext uri="{FF2B5EF4-FFF2-40B4-BE49-F238E27FC236}">
                  <a16:creationId xmlns:a16="http://schemas.microsoft.com/office/drawing/2014/main" id="{408F8E1E-52B9-195A-00A1-3499B71C7D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cture 4">
              <a:extLst>
                <a:ext uri="{FF2B5EF4-FFF2-40B4-BE49-F238E27FC236}">
                  <a16:creationId xmlns:a16="http://schemas.microsoft.com/office/drawing/2014/main" id="{1436A473-043F-59C9-06DE-E7EBCD13C977}"/>
                </a:ext>
              </a:extLst>
            </p:cNvPr>
            <p:cNvSpPr>
              <a:spLocks noChangeAspect="1" noChangeArrowheads="1"/>
            </p:cNvSpPr>
            <p:nvPr userDrawn="1"/>
          </p:nvSpPr>
          <p:spPr bwMode="auto">
            <a:xfrm>
              <a:off x="8305800" y="5951309"/>
              <a:ext cx="762000" cy="831361"/>
            </a:xfrm>
            <a:prstGeom prst="rect">
              <a:avLst/>
            </a:prstGeom>
            <a:noFill/>
            <a:ln>
              <a:noFill/>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ZA" altLang="en-US" dirty="0">
                <a:solidFill>
                  <a:prstClr val="black"/>
                </a:solidFill>
              </a:endParaRPr>
            </a:p>
          </p:txBody>
        </p:sp>
        <p:grpSp>
          <p:nvGrpSpPr>
            <p:cNvPr id="6" name="Group 9">
              <a:extLst>
                <a:ext uri="{FF2B5EF4-FFF2-40B4-BE49-F238E27FC236}">
                  <a16:creationId xmlns:a16="http://schemas.microsoft.com/office/drawing/2014/main" id="{11965001-6548-39A3-C338-4F04C299596A}"/>
                </a:ext>
              </a:extLst>
            </p:cNvPr>
            <p:cNvGrpSpPr>
              <a:grpSpLocks/>
            </p:cNvGrpSpPr>
            <p:nvPr userDrawn="1"/>
          </p:nvGrpSpPr>
          <p:grpSpPr bwMode="auto">
            <a:xfrm>
              <a:off x="0" y="5562600"/>
              <a:ext cx="9144000" cy="228600"/>
              <a:chOff x="0" y="5334000"/>
              <a:chExt cx="9144000" cy="228600"/>
            </a:xfrm>
          </p:grpSpPr>
          <p:sp>
            <p:nvSpPr>
              <p:cNvPr id="7" name="Rectangle 6">
                <a:extLst>
                  <a:ext uri="{FF2B5EF4-FFF2-40B4-BE49-F238E27FC236}">
                    <a16:creationId xmlns:a16="http://schemas.microsoft.com/office/drawing/2014/main" id="{56B8D775-5861-E21B-D0DE-152BE41FEB78}"/>
                  </a:ext>
                </a:extLst>
              </p:cNvPr>
              <p:cNvSpPr/>
              <p:nvPr/>
            </p:nvSpPr>
            <p:spPr>
              <a:xfrm>
                <a:off x="0" y="5334000"/>
                <a:ext cx="89916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9" name="Rectangle 8">
                <a:extLst>
                  <a:ext uri="{FF2B5EF4-FFF2-40B4-BE49-F238E27FC236}">
                    <a16:creationId xmlns:a16="http://schemas.microsoft.com/office/drawing/2014/main" id="{6472DC9F-A68F-B6F3-95BB-3DB9DAB3E2C7}"/>
                  </a:ext>
                </a:extLst>
              </p:cNvPr>
              <p:cNvSpPr/>
              <p:nvPr/>
            </p:nvSpPr>
            <p:spPr>
              <a:xfrm>
                <a:off x="1143000" y="5334000"/>
                <a:ext cx="1143000" cy="228465"/>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0" name="Rectangle 9">
                <a:extLst>
                  <a:ext uri="{FF2B5EF4-FFF2-40B4-BE49-F238E27FC236}">
                    <a16:creationId xmlns:a16="http://schemas.microsoft.com/office/drawing/2014/main" id="{5604A237-4B6F-B0F4-480A-BED84C8A18AE}"/>
                  </a:ext>
                </a:extLst>
              </p:cNvPr>
              <p:cNvSpPr/>
              <p:nvPr/>
            </p:nvSpPr>
            <p:spPr>
              <a:xfrm>
                <a:off x="8077200" y="5334000"/>
                <a:ext cx="10668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1" name="Rectangle 10">
                <a:extLst>
                  <a:ext uri="{FF2B5EF4-FFF2-40B4-BE49-F238E27FC236}">
                    <a16:creationId xmlns:a16="http://schemas.microsoft.com/office/drawing/2014/main" id="{7901CE8D-E602-74D6-4EB4-BF65A0ED6A84}"/>
                  </a:ext>
                </a:extLst>
              </p:cNvPr>
              <p:cNvSpPr/>
              <p:nvPr/>
            </p:nvSpPr>
            <p:spPr>
              <a:xfrm>
                <a:off x="22860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2" name="Rectangle 11">
                <a:extLst>
                  <a:ext uri="{FF2B5EF4-FFF2-40B4-BE49-F238E27FC236}">
                    <a16:creationId xmlns:a16="http://schemas.microsoft.com/office/drawing/2014/main" id="{8A0E723D-34DA-DF95-6188-E08B10104A1B}"/>
                  </a:ext>
                </a:extLst>
              </p:cNvPr>
              <p:cNvSpPr/>
              <p:nvPr/>
            </p:nvSpPr>
            <p:spPr>
              <a:xfrm>
                <a:off x="35052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 name="Rectangle 12">
                <a:extLst>
                  <a:ext uri="{FF2B5EF4-FFF2-40B4-BE49-F238E27FC236}">
                    <a16:creationId xmlns:a16="http://schemas.microsoft.com/office/drawing/2014/main" id="{0048C7CB-5E14-5A69-4EB6-0EABAA28FCD0}"/>
                  </a:ext>
                </a:extLst>
              </p:cNvPr>
              <p:cNvSpPr/>
              <p:nvPr/>
            </p:nvSpPr>
            <p:spPr>
              <a:xfrm>
                <a:off x="4610100" y="5334000"/>
                <a:ext cx="1143000" cy="228465"/>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4" name="Rectangle 13">
                <a:extLst>
                  <a:ext uri="{FF2B5EF4-FFF2-40B4-BE49-F238E27FC236}">
                    <a16:creationId xmlns:a16="http://schemas.microsoft.com/office/drawing/2014/main" id="{C18A1278-952D-5556-A9C7-ED7398D90872}"/>
                  </a:ext>
                </a:extLst>
              </p:cNvPr>
              <p:cNvSpPr/>
              <p:nvPr/>
            </p:nvSpPr>
            <p:spPr>
              <a:xfrm>
                <a:off x="5753100" y="5334000"/>
                <a:ext cx="1143000" cy="22846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grpSp>
      </p:grpSp>
      <p:grpSp>
        <p:nvGrpSpPr>
          <p:cNvPr id="15" name="Group 17">
            <a:extLst>
              <a:ext uri="{FF2B5EF4-FFF2-40B4-BE49-F238E27FC236}">
                <a16:creationId xmlns:a16="http://schemas.microsoft.com/office/drawing/2014/main" id="{6F736DDE-4312-985F-A613-FBD43F2615A9}"/>
              </a:ext>
            </a:extLst>
          </p:cNvPr>
          <p:cNvGrpSpPr>
            <a:grpSpLocks/>
          </p:cNvGrpSpPr>
          <p:nvPr userDrawn="1"/>
        </p:nvGrpSpPr>
        <p:grpSpPr bwMode="auto">
          <a:xfrm>
            <a:off x="0" y="0"/>
            <a:ext cx="9144000" cy="1303338"/>
            <a:chOff x="0" y="1"/>
            <a:chExt cx="9144001" cy="1303651"/>
          </a:xfrm>
        </p:grpSpPr>
        <p:sp>
          <p:nvSpPr>
            <p:cNvPr id="16" name="Picture 2">
              <a:extLst>
                <a:ext uri="{FF2B5EF4-FFF2-40B4-BE49-F238E27FC236}">
                  <a16:creationId xmlns:a16="http://schemas.microsoft.com/office/drawing/2014/main" id="{C08583C3-2D45-39D9-D467-F5577651EF6E}"/>
                </a:ext>
              </a:extLst>
            </p:cNvPr>
            <p:cNvSpPr>
              <a:spLocks noChangeAspect="1" noChangeArrowheads="1"/>
            </p:cNvSpPr>
            <p:nvPr userDrawn="1"/>
          </p:nvSpPr>
          <p:spPr bwMode="auto">
            <a:xfrm>
              <a:off x="0" y="1"/>
              <a:ext cx="9144001" cy="1303651"/>
            </a:xfrm>
            <a:prstGeom prst="rect">
              <a:avLst/>
            </a:prstGeom>
            <a:noFill/>
            <a:ln>
              <a:noFill/>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ZA" altLang="en-US" dirty="0">
                <a:solidFill>
                  <a:prstClr val="black"/>
                </a:solidFill>
              </a:endParaRPr>
            </a:p>
          </p:txBody>
        </p:sp>
        <p:cxnSp>
          <p:nvCxnSpPr>
            <p:cNvPr id="17" name="Straight Connector 16">
              <a:extLst>
                <a:ext uri="{FF2B5EF4-FFF2-40B4-BE49-F238E27FC236}">
                  <a16:creationId xmlns:a16="http://schemas.microsoft.com/office/drawing/2014/main" id="{94467A9D-C0C2-569A-F10F-90CCA99B33FD}"/>
                </a:ext>
              </a:extLst>
            </p:cNvPr>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710851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82E80D-0ACA-C04C-0BD1-D837E89BA02D}"/>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A72C19A5-C72E-E9EF-EB38-5785714933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icture 4">
            <a:extLst>
              <a:ext uri="{FF2B5EF4-FFF2-40B4-BE49-F238E27FC236}">
                <a16:creationId xmlns:a16="http://schemas.microsoft.com/office/drawing/2014/main" id="{2658F897-CC81-455B-4AE5-5ABA29E90CC2}"/>
              </a:ext>
            </a:extLst>
          </p:cNvPr>
          <p:cNvSpPr>
            <a:spLocks noChangeAspect="1" noChangeArrowheads="1"/>
          </p:cNvSpPr>
          <p:nvPr userDrawn="1"/>
        </p:nvSpPr>
        <p:spPr bwMode="auto">
          <a:xfrm>
            <a:off x="8545513" y="6269038"/>
            <a:ext cx="539750" cy="588962"/>
          </a:xfrm>
          <a:prstGeom prst="rect">
            <a:avLst/>
          </a:prstGeom>
          <a:noFill/>
          <a:ln>
            <a:noFill/>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ZA" altLang="en-US" dirty="0">
              <a:solidFill>
                <a:prstClr val="black"/>
              </a:solidFill>
            </a:endParaRPr>
          </a:p>
        </p:txBody>
      </p:sp>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450974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863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6EA491-0641-359E-3C16-EC3A74136628}"/>
              </a:ext>
            </a:extLst>
          </p:cNvPr>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3" name="TextBox 2">
            <a:extLst>
              <a:ext uri="{FF2B5EF4-FFF2-40B4-BE49-F238E27FC236}">
                <a16:creationId xmlns:a16="http://schemas.microsoft.com/office/drawing/2014/main" id="{98994A03-AB5A-4AB3-560F-71FDB9489145}"/>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ZA" altLang="en-US" sz="2000" b="1" dirty="0">
                <a:solidFill>
                  <a:srgbClr val="FFFFFF"/>
                </a:solidFill>
              </a:rPr>
              <a:t>Website: www.education.gov.za</a:t>
            </a:r>
          </a:p>
          <a:p>
            <a:pPr algn="ctr" eaLnBrk="1" hangingPunct="1">
              <a:defRPr/>
            </a:pPr>
            <a:r>
              <a:rPr lang="en-ZA" altLang="en-US" sz="2000" b="1" dirty="0">
                <a:solidFill>
                  <a:srgbClr val="FFFFFF"/>
                </a:solidFill>
              </a:rPr>
              <a:t>Call Centre: 0800 202 933 | callcentre@dbe.gov.za</a:t>
            </a:r>
          </a:p>
          <a:p>
            <a:pPr algn="ctr" eaLnBrk="1" hangingPunct="1">
              <a:defRPr/>
            </a:pPr>
            <a:r>
              <a:rPr lang="en-ZA" altLang="en-US" sz="2000" b="1" dirty="0">
                <a:solidFill>
                  <a:srgbClr val="FFFFFF"/>
                </a:solidFill>
              </a:rPr>
              <a:t>Twitter: @DBE_SA | Facebook: DBE SA</a:t>
            </a:r>
          </a:p>
          <a:p>
            <a:pPr algn="ctr" eaLnBrk="1" hangingPunct="1">
              <a:defRPr/>
            </a:pPr>
            <a:endParaRPr lang="en-ZA" altLang="en-US" sz="2000" b="1" dirty="0">
              <a:solidFill>
                <a:srgbClr val="FFFFFF"/>
              </a:solidFill>
            </a:endParaRPr>
          </a:p>
          <a:p>
            <a:pPr eaLnBrk="1" hangingPunct="1">
              <a:defRPr/>
            </a:pPr>
            <a:endParaRPr lang="en-ZA" altLang="en-US" sz="2000" b="1" dirty="0">
              <a:solidFill>
                <a:srgbClr val="FFFFFF"/>
              </a:solidFill>
            </a:endParaRPr>
          </a:p>
        </p:txBody>
      </p:sp>
      <p:grpSp>
        <p:nvGrpSpPr>
          <p:cNvPr id="4" name="Group 8">
            <a:extLst>
              <a:ext uri="{FF2B5EF4-FFF2-40B4-BE49-F238E27FC236}">
                <a16:creationId xmlns:a16="http://schemas.microsoft.com/office/drawing/2014/main" id="{AD0426D8-DAE9-811E-CB59-4B60F4C5AFA0}"/>
              </a:ext>
            </a:extLst>
          </p:cNvPr>
          <p:cNvGrpSpPr>
            <a:grpSpLocks/>
          </p:cNvGrpSpPr>
          <p:nvPr userDrawn="1"/>
        </p:nvGrpSpPr>
        <p:grpSpPr bwMode="auto">
          <a:xfrm>
            <a:off x="0" y="0"/>
            <a:ext cx="9144000" cy="1303338"/>
            <a:chOff x="0" y="1"/>
            <a:chExt cx="9144001" cy="1303651"/>
          </a:xfrm>
        </p:grpSpPr>
        <p:sp>
          <p:nvSpPr>
            <p:cNvPr id="5" name="Picture 2">
              <a:extLst>
                <a:ext uri="{FF2B5EF4-FFF2-40B4-BE49-F238E27FC236}">
                  <a16:creationId xmlns:a16="http://schemas.microsoft.com/office/drawing/2014/main" id="{D45D96E3-D552-46C0-5734-BD91162E0E27}"/>
                </a:ext>
              </a:extLst>
            </p:cNvPr>
            <p:cNvSpPr>
              <a:spLocks noChangeAspect="1" noChangeArrowheads="1"/>
            </p:cNvSpPr>
            <p:nvPr userDrawn="1"/>
          </p:nvSpPr>
          <p:spPr bwMode="auto">
            <a:xfrm>
              <a:off x="0" y="1"/>
              <a:ext cx="9144001" cy="1303651"/>
            </a:xfrm>
            <a:prstGeom prst="rect">
              <a:avLst/>
            </a:prstGeom>
            <a:noFill/>
            <a:ln>
              <a:noFill/>
            </a:ln>
            <a:effec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ZA" altLang="en-US" dirty="0">
                <a:solidFill>
                  <a:prstClr val="black"/>
                </a:solidFill>
              </a:endParaRPr>
            </a:p>
          </p:txBody>
        </p:sp>
        <p:cxnSp>
          <p:nvCxnSpPr>
            <p:cNvPr id="7" name="Straight Connector 6">
              <a:extLst>
                <a:ext uri="{FF2B5EF4-FFF2-40B4-BE49-F238E27FC236}">
                  <a16:creationId xmlns:a16="http://schemas.microsoft.com/office/drawing/2014/main" id="{C7FFEEDD-F05B-EFE6-5B33-A81328925A84}"/>
                </a:ext>
              </a:extLst>
            </p:cNvPr>
            <p:cNvCxnSpPr/>
            <p:nvPr userDrawn="1"/>
          </p:nvCxnSpPr>
          <p:spPr>
            <a:xfrm>
              <a:off x="0" y="1304858"/>
              <a:ext cx="9144001" cy="0"/>
            </a:xfrm>
            <a:prstGeom prst="line">
              <a:avLst/>
            </a:prstGeom>
            <a:ln w="50800">
              <a:solidFill>
                <a:srgbClr val="D9D5BD"/>
              </a:solidFill>
            </a:ln>
            <a:effectLst>
              <a:glow rad="101600">
                <a:schemeClr val="bg2">
                  <a:lumMod val="90000"/>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87378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2BD4D9-0AE9-9152-1C8C-DEE871AFB3B0}"/>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prstClr val="white"/>
              </a:solidFill>
            </a:endParaRPr>
          </a:p>
        </p:txBody>
      </p:sp>
      <p:pic>
        <p:nvPicPr>
          <p:cNvPr id="3" name="Picture 9">
            <a:extLst>
              <a:ext uri="{FF2B5EF4-FFF2-40B4-BE49-F238E27FC236}">
                <a16:creationId xmlns:a16="http://schemas.microsoft.com/office/drawing/2014/main" id="{4AB47E64-22A4-2D67-ACC2-6D3A946A5E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
            <a:extLst>
              <a:ext uri="{FF2B5EF4-FFF2-40B4-BE49-F238E27FC236}">
                <a16:creationId xmlns:a16="http://schemas.microsoft.com/office/drawing/2014/main" id="{88803C8D-A903-50FF-3D96-12EF3DE5D4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356624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1BB871-5177-0D01-DA30-60E11976F9D2}"/>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ZA" dirty="0">
              <a:solidFill>
                <a:prstClr val="white"/>
              </a:solidFill>
            </a:endParaRPr>
          </a:p>
        </p:txBody>
      </p:sp>
      <p:pic>
        <p:nvPicPr>
          <p:cNvPr id="3" name="Picture 9">
            <a:extLst>
              <a:ext uri="{FF2B5EF4-FFF2-40B4-BE49-F238E27FC236}">
                <a16:creationId xmlns:a16="http://schemas.microsoft.com/office/drawing/2014/main" id="{8F948830-DBB1-D08C-5EFC-4F7B7E322B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
            <a:extLst>
              <a:ext uri="{FF2B5EF4-FFF2-40B4-BE49-F238E27FC236}">
                <a16:creationId xmlns:a16="http://schemas.microsoft.com/office/drawing/2014/main" id="{F2138992-9870-3DC7-55FB-038AD80CC6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779292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9A127900-2DD6-70B4-0212-4965D10005DB}"/>
              </a:ext>
            </a:extLst>
          </p:cNvPr>
          <p:cNvGrpSpPr>
            <a:grpSpLocks/>
          </p:cNvGrpSpPr>
          <p:nvPr userDrawn="1"/>
        </p:nvGrpSpPr>
        <p:grpSpPr bwMode="auto">
          <a:xfrm>
            <a:off x="0" y="5562600"/>
            <a:ext cx="9144000" cy="1265238"/>
            <a:chOff x="0" y="5562600"/>
            <a:chExt cx="9144000" cy="1264494"/>
          </a:xfrm>
        </p:grpSpPr>
        <p:pic>
          <p:nvPicPr>
            <p:cNvPr id="4" name="Picture 2">
              <a:extLst>
                <a:ext uri="{FF2B5EF4-FFF2-40B4-BE49-F238E27FC236}">
                  <a16:creationId xmlns:a16="http://schemas.microsoft.com/office/drawing/2014/main" id="{047730F8-490E-1C12-858C-1130B7A7A6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76200" y="5992639"/>
              <a:ext cx="2057400" cy="83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D9F06F8D-9723-7B68-AE04-468421A7D1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305801" y="5950586"/>
              <a:ext cx="761999" cy="83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
              <a:extLst>
                <a:ext uri="{FF2B5EF4-FFF2-40B4-BE49-F238E27FC236}">
                  <a16:creationId xmlns:a16="http://schemas.microsoft.com/office/drawing/2014/main" id="{702911D6-6122-03EB-26AF-EEFAA9D769DA}"/>
                </a:ext>
              </a:extLst>
            </p:cNvPr>
            <p:cNvGrpSpPr>
              <a:grpSpLocks/>
            </p:cNvGrpSpPr>
            <p:nvPr userDrawn="1"/>
          </p:nvGrpSpPr>
          <p:grpSpPr bwMode="auto">
            <a:xfrm>
              <a:off x="0" y="5562600"/>
              <a:ext cx="9144000" cy="228466"/>
              <a:chOff x="0" y="5334000"/>
              <a:chExt cx="9144000" cy="228466"/>
            </a:xfrm>
          </p:grpSpPr>
          <p:sp>
            <p:nvSpPr>
              <p:cNvPr id="7" name="Rectangle 6">
                <a:extLst>
                  <a:ext uri="{FF2B5EF4-FFF2-40B4-BE49-F238E27FC236}">
                    <a16:creationId xmlns:a16="http://schemas.microsoft.com/office/drawing/2014/main" id="{27A0BD8E-7A06-5C13-907F-4DBE54C24BBE}"/>
                  </a:ext>
                </a:extLst>
              </p:cNvPr>
              <p:cNvSpPr/>
              <p:nvPr/>
            </p:nvSpPr>
            <p:spPr>
              <a:xfrm>
                <a:off x="0" y="5334000"/>
                <a:ext cx="89916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9" name="Rectangle 8">
                <a:extLst>
                  <a:ext uri="{FF2B5EF4-FFF2-40B4-BE49-F238E27FC236}">
                    <a16:creationId xmlns:a16="http://schemas.microsoft.com/office/drawing/2014/main" id="{DA68E1D4-37C5-FD86-472E-E96DD5925C4A}"/>
                  </a:ext>
                </a:extLst>
              </p:cNvPr>
              <p:cNvSpPr/>
              <p:nvPr/>
            </p:nvSpPr>
            <p:spPr>
              <a:xfrm>
                <a:off x="1143000" y="5334000"/>
                <a:ext cx="1143000" cy="228466"/>
              </a:xfrm>
              <a:prstGeom prst="rect">
                <a:avLst/>
              </a:prstGeom>
              <a:solidFill>
                <a:schemeClr val="accent2">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0" name="Rectangle 9">
                <a:extLst>
                  <a:ext uri="{FF2B5EF4-FFF2-40B4-BE49-F238E27FC236}">
                    <a16:creationId xmlns:a16="http://schemas.microsoft.com/office/drawing/2014/main" id="{82E28027-83EE-372B-3AA7-CBDC8CAA82C0}"/>
                  </a:ext>
                </a:extLst>
              </p:cNvPr>
              <p:cNvSpPr/>
              <p:nvPr/>
            </p:nvSpPr>
            <p:spPr>
              <a:xfrm>
                <a:off x="8077200" y="5334000"/>
                <a:ext cx="10668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1" name="Rectangle 10">
                <a:extLst>
                  <a:ext uri="{FF2B5EF4-FFF2-40B4-BE49-F238E27FC236}">
                    <a16:creationId xmlns:a16="http://schemas.microsoft.com/office/drawing/2014/main" id="{FC3A4B00-3531-87C9-6DBA-5CE2DBF765A4}"/>
                  </a:ext>
                </a:extLst>
              </p:cNvPr>
              <p:cNvSpPr/>
              <p:nvPr/>
            </p:nvSpPr>
            <p:spPr>
              <a:xfrm>
                <a:off x="22860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2" name="Rectangle 11">
                <a:extLst>
                  <a:ext uri="{FF2B5EF4-FFF2-40B4-BE49-F238E27FC236}">
                    <a16:creationId xmlns:a16="http://schemas.microsoft.com/office/drawing/2014/main" id="{F879CD7C-8753-3E0E-7F65-104876678B29}"/>
                  </a:ext>
                </a:extLst>
              </p:cNvPr>
              <p:cNvSpPr/>
              <p:nvPr/>
            </p:nvSpPr>
            <p:spPr>
              <a:xfrm>
                <a:off x="35052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3" name="Rectangle 12">
                <a:extLst>
                  <a:ext uri="{FF2B5EF4-FFF2-40B4-BE49-F238E27FC236}">
                    <a16:creationId xmlns:a16="http://schemas.microsoft.com/office/drawing/2014/main" id="{5B6DEF72-D86C-0BBE-147E-10F873F18BB6}"/>
                  </a:ext>
                </a:extLst>
              </p:cNvPr>
              <p:cNvSpPr/>
              <p:nvPr/>
            </p:nvSpPr>
            <p:spPr>
              <a:xfrm>
                <a:off x="4610100" y="5334000"/>
                <a:ext cx="1143000" cy="228466"/>
              </a:xfrm>
              <a:prstGeom prst="rect">
                <a:avLst/>
              </a:prstGeom>
              <a:solidFill>
                <a:srgbClr val="DB6D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14" name="Rectangle 13">
                <a:extLst>
                  <a:ext uri="{FF2B5EF4-FFF2-40B4-BE49-F238E27FC236}">
                    <a16:creationId xmlns:a16="http://schemas.microsoft.com/office/drawing/2014/main" id="{B674E915-EA97-7940-72E2-2BEB96E16E78}"/>
                  </a:ext>
                </a:extLst>
              </p:cNvPr>
              <p:cNvSpPr/>
              <p:nvPr/>
            </p:nvSpPr>
            <p:spPr>
              <a:xfrm>
                <a:off x="5753100" y="5334000"/>
                <a:ext cx="1143000" cy="22846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grpSp>
      </p:grpSp>
      <p:pic>
        <p:nvPicPr>
          <p:cNvPr id="15" name="Picture 2">
            <a:extLst>
              <a:ext uri="{FF2B5EF4-FFF2-40B4-BE49-F238E27FC236}">
                <a16:creationId xmlns:a16="http://schemas.microsoft.com/office/drawing/2014/main" id="{3F0BE99A-9ED0-774F-7DEF-2250176C254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935" r="819"/>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sp>
        <p:nvSpPr>
          <p:cNvPr id="3" name="Subtitle 2"/>
          <p:cNvSpPr>
            <a:spLocks noGrp="1"/>
          </p:cNvSpPr>
          <p:nvPr>
            <p:ph type="subTitle" idx="1"/>
          </p:nvPr>
        </p:nvSpPr>
        <p:spPr>
          <a:xfrm>
            <a:off x="1411560" y="3573016"/>
            <a:ext cx="6400800" cy="1008112"/>
          </a:xfrm>
        </p:spPr>
        <p:txBody>
          <a:bodyPr>
            <a:normAutofit/>
          </a:bodyPr>
          <a:lstStyle>
            <a:lvl1pPr marL="0" indent="0" algn="ctr">
              <a:buNone/>
              <a:defRPr sz="2400" b="0" baseline="0">
                <a:solidFill>
                  <a:schemeClr val="accent6">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8" name="Title 7"/>
          <p:cNvSpPr>
            <a:spLocks noGrp="1"/>
          </p:cNvSpPr>
          <p:nvPr>
            <p:ph type="title"/>
          </p:nvPr>
        </p:nvSpPr>
        <p:spPr>
          <a:xfrm>
            <a:off x="323528" y="1916832"/>
            <a:ext cx="8229600" cy="1143000"/>
          </a:xfrm>
        </p:spPr>
        <p:txBody>
          <a:bodyPr>
            <a:noAutofit/>
          </a:bodyPr>
          <a:lstStyle>
            <a:lvl1pPr>
              <a:defRPr sz="4000" b="1">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4087404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C9627-148A-2F28-A4BB-4F27C8A115D1}"/>
              </a:ext>
            </a:extLst>
          </p:cNvPr>
          <p:cNvSpPr/>
          <p:nvPr userDrawn="1"/>
        </p:nvSpPr>
        <p:spPr>
          <a:xfrm>
            <a:off x="609600" y="838200"/>
            <a:ext cx="8534400" cy="46038"/>
          </a:xfrm>
          <a:prstGeom prst="rect">
            <a:avLst/>
          </a:prstGeom>
          <a:gradFill flip="none" rotWithShape="1">
            <a:gsLst>
              <a:gs pos="0">
                <a:schemeClr val="bg1"/>
              </a:gs>
              <a:gs pos="100000">
                <a:srgbClr val="DB6D29"/>
              </a:gs>
            </a:gsLst>
            <a:lin ang="0" scaled="1"/>
            <a:tileRect/>
          </a:gradFill>
          <a:ln w="254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pic>
        <p:nvPicPr>
          <p:cNvPr id="3" name="Picture 7">
            <a:extLst>
              <a:ext uri="{FF2B5EF4-FFF2-40B4-BE49-F238E27FC236}">
                <a16:creationId xmlns:a16="http://schemas.microsoft.com/office/drawing/2014/main" id="{D2668A13-3CD6-B52B-6BAF-0CD20741F5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448"/>
          <a:stretch>
            <a:fillRect/>
          </a:stretch>
        </p:blipFill>
        <p:spPr bwMode="auto">
          <a:xfrm>
            <a:off x="34925" y="6237288"/>
            <a:ext cx="14716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DF53634-F11B-4B84-2A53-31B18322D1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3585" t="18716" r="12842" b="24480"/>
          <a:stretch>
            <a:fillRect/>
          </a:stretch>
        </p:blipFill>
        <p:spPr bwMode="auto">
          <a:xfrm>
            <a:off x="8545513" y="6269038"/>
            <a:ext cx="5397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67544" y="44624"/>
            <a:ext cx="8229600" cy="721570"/>
          </a:xfrm>
        </p:spPr>
        <p:txBody>
          <a:bodyPr>
            <a:normAutofit/>
          </a:bodyPr>
          <a:lstStyle>
            <a:lvl1pPr>
              <a:defRPr sz="4000" b="1" baseline="0">
                <a:solidFill>
                  <a:srgbClr val="741202"/>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306057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129796-2470-1DBA-C288-6DEB900AE57B}"/>
              </a:ext>
            </a:extLst>
          </p:cNvPr>
          <p:cNvSpPr/>
          <p:nvPr userDrawn="1"/>
        </p:nvSpPr>
        <p:spPr>
          <a:xfrm>
            <a:off x="0" y="5229225"/>
            <a:ext cx="9144000" cy="162877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solidFill>
                <a:prstClr val="white"/>
              </a:solidFill>
            </a:endParaRPr>
          </a:p>
        </p:txBody>
      </p:sp>
      <p:sp>
        <p:nvSpPr>
          <p:cNvPr id="3" name="TextBox 2">
            <a:extLst>
              <a:ext uri="{FF2B5EF4-FFF2-40B4-BE49-F238E27FC236}">
                <a16:creationId xmlns:a16="http://schemas.microsoft.com/office/drawing/2014/main" id="{9B47BB6D-571B-D385-80E8-153D0215AA9C}"/>
              </a:ext>
            </a:extLst>
          </p:cNvPr>
          <p:cNvSpPr txBox="1">
            <a:spLocks noChangeArrowheads="1"/>
          </p:cNvSpPr>
          <p:nvPr userDrawn="1"/>
        </p:nvSpPr>
        <p:spPr bwMode="auto">
          <a:xfrm>
            <a:off x="1116013" y="5470525"/>
            <a:ext cx="7200900" cy="163036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ZA" altLang="en-US" sz="2000" b="1" dirty="0">
                <a:solidFill>
                  <a:prstClr val="white"/>
                </a:solidFill>
              </a:rPr>
              <a:t>Website: www.education.gov.za</a:t>
            </a:r>
          </a:p>
          <a:p>
            <a:pPr algn="ctr" eaLnBrk="1" hangingPunct="1">
              <a:defRPr/>
            </a:pPr>
            <a:r>
              <a:rPr lang="en-ZA" altLang="en-US" sz="2000" b="1" dirty="0">
                <a:solidFill>
                  <a:prstClr val="white"/>
                </a:solidFill>
              </a:rPr>
              <a:t>Call Centre: 0800 202 933 | callcentre@dbe.gov.za</a:t>
            </a:r>
          </a:p>
          <a:p>
            <a:pPr algn="ctr" eaLnBrk="1" hangingPunct="1">
              <a:defRPr/>
            </a:pPr>
            <a:r>
              <a:rPr lang="en-ZA" altLang="en-US" sz="2000" b="1" dirty="0">
                <a:solidFill>
                  <a:prstClr val="white"/>
                </a:solidFill>
              </a:rPr>
              <a:t>Twitter: @DBE_SA | Facebook: DBE SA</a:t>
            </a:r>
          </a:p>
          <a:p>
            <a:pPr algn="ctr" eaLnBrk="1" hangingPunct="1">
              <a:defRPr/>
            </a:pPr>
            <a:endParaRPr lang="en-ZA" altLang="en-US" sz="2000" b="1" dirty="0">
              <a:solidFill>
                <a:prstClr val="white"/>
              </a:solidFill>
            </a:endParaRPr>
          </a:p>
          <a:p>
            <a:pPr eaLnBrk="1" hangingPunct="1">
              <a:defRPr/>
            </a:pPr>
            <a:endParaRPr lang="en-ZA" altLang="en-US" sz="2000" b="1" dirty="0">
              <a:solidFill>
                <a:prstClr val="white"/>
              </a:solidFill>
            </a:endParaRPr>
          </a:p>
        </p:txBody>
      </p:sp>
      <p:pic>
        <p:nvPicPr>
          <p:cNvPr id="4" name="Picture 2">
            <a:extLst>
              <a:ext uri="{FF2B5EF4-FFF2-40B4-BE49-F238E27FC236}">
                <a16:creationId xmlns:a16="http://schemas.microsoft.com/office/drawing/2014/main" id="{6C83CB19-7788-778D-A2EE-571A4EBAB3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935" r="819"/>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cmpd="tri">
                <a:solidFill>
                  <a:srgbClr val="000000"/>
                </a:solidFill>
                <a:miter lim="800000"/>
                <a:headEnd/>
                <a:tailEnd/>
              </a14:hiddenLine>
            </a:ext>
          </a:extLst>
        </p:spPr>
      </p:pic>
      <p:sp>
        <p:nvSpPr>
          <p:cNvPr id="6" name="Title 5"/>
          <p:cNvSpPr>
            <a:spLocks noGrp="1"/>
          </p:cNvSpPr>
          <p:nvPr>
            <p:ph type="title"/>
          </p:nvPr>
        </p:nvSpPr>
        <p:spPr>
          <a:xfrm>
            <a:off x="457200" y="2502024"/>
            <a:ext cx="8229600" cy="1143000"/>
          </a:xfrm>
        </p:spPr>
        <p:txBody>
          <a:bodyPr>
            <a:noAutofit/>
          </a:bodyPr>
          <a:lstStyle>
            <a:lvl1pPr>
              <a:defRPr sz="4000" b="1" baseline="0">
                <a:solidFill>
                  <a:schemeClr val="accent6">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ZA" dirty="0"/>
          </a:p>
        </p:txBody>
      </p:sp>
    </p:spTree>
    <p:extLst>
      <p:ext uri="{BB962C8B-B14F-4D97-AF65-F5344CB8AC3E}">
        <p14:creationId xmlns:p14="http://schemas.microsoft.com/office/powerpoint/2010/main" val="191770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3171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1"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4695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ED1EC6D-575F-CC68-91A3-C7E71AF88E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 y="6237288"/>
            <a:ext cx="14716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endParaRPr lang="en-ZA"/>
          </a:p>
        </p:txBody>
      </p:sp>
      <p:sp>
        <p:nvSpPr>
          <p:cNvPr id="4" name="Date Placeholder 2">
            <a:extLst>
              <a:ext uri="{FF2B5EF4-FFF2-40B4-BE49-F238E27FC236}">
                <a16:creationId xmlns:a16="http://schemas.microsoft.com/office/drawing/2014/main" id="{4202F046-F58B-1E80-621D-E96444D5F595}"/>
              </a:ext>
            </a:extLst>
          </p:cNvPr>
          <p:cNvSpPr>
            <a:spLocks noGrp="1"/>
          </p:cNvSpPr>
          <p:nvPr>
            <p:ph type="dt" sz="half" idx="10"/>
          </p:nvPr>
        </p:nvSpPr>
        <p:spPr/>
        <p:txBody>
          <a:bodyPr/>
          <a:lstStyle>
            <a:lvl1pPr>
              <a:defRPr/>
            </a:lvl1pPr>
          </a:lstStyle>
          <a:p>
            <a:pPr>
              <a:defRPr/>
            </a:pPr>
            <a:endParaRPr lang="en-ZA"/>
          </a:p>
        </p:txBody>
      </p:sp>
      <p:sp>
        <p:nvSpPr>
          <p:cNvPr id="5" name="Footer Placeholder 3">
            <a:extLst>
              <a:ext uri="{FF2B5EF4-FFF2-40B4-BE49-F238E27FC236}">
                <a16:creationId xmlns:a16="http://schemas.microsoft.com/office/drawing/2014/main" id="{45223D86-CFBE-B911-0D12-DC26DFC409D3}"/>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4">
            <a:extLst>
              <a:ext uri="{FF2B5EF4-FFF2-40B4-BE49-F238E27FC236}">
                <a16:creationId xmlns:a16="http://schemas.microsoft.com/office/drawing/2014/main" id="{07F7B2EB-0167-8EC3-38EF-8861E3A5229A}"/>
              </a:ext>
            </a:extLst>
          </p:cNvPr>
          <p:cNvSpPr>
            <a:spLocks noGrp="1"/>
          </p:cNvSpPr>
          <p:nvPr>
            <p:ph type="sldNum" sz="quarter" idx="12"/>
          </p:nvPr>
        </p:nvSpPr>
        <p:spPr/>
        <p:txBody>
          <a:bodyPr/>
          <a:lstStyle>
            <a:lvl1pPr>
              <a:defRPr/>
            </a:lvl1pPr>
          </a:lstStyle>
          <a:p>
            <a:pPr>
              <a:defRPr/>
            </a:pPr>
            <a:fld id="{1FD4E447-9B4C-4F5A-BB0F-031C1C06225E}" type="slidenum">
              <a:rPr lang="en-ZA"/>
              <a:pPr>
                <a:defRPr/>
              </a:pPr>
              <a:t>‹#›</a:t>
            </a:fld>
            <a:endParaRPr lang="en-ZA" dirty="0"/>
          </a:p>
        </p:txBody>
      </p:sp>
    </p:spTree>
    <p:extLst>
      <p:ext uri="{BB962C8B-B14F-4D97-AF65-F5344CB8AC3E}">
        <p14:creationId xmlns:p14="http://schemas.microsoft.com/office/powerpoint/2010/main" val="76619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D23B4B-BDD3-3C4E-4118-634FA251CBA0}"/>
              </a:ext>
            </a:extLst>
          </p:cNvPr>
          <p:cNvSpPr>
            <a:spLocks noGrp="1"/>
          </p:cNvSpPr>
          <p:nvPr>
            <p:ph type="dt" sz="half" idx="10"/>
          </p:nvPr>
        </p:nvSpPr>
        <p:spPr/>
        <p:txBody>
          <a:bodyPr/>
          <a:lstStyle>
            <a:lvl1pPr>
              <a:defRPr/>
            </a:lvl1pPr>
          </a:lstStyle>
          <a:p>
            <a:pPr>
              <a:defRPr/>
            </a:pPr>
            <a:endParaRPr lang="en-ZA"/>
          </a:p>
        </p:txBody>
      </p:sp>
      <p:sp>
        <p:nvSpPr>
          <p:cNvPr id="3" name="Footer Placeholder 4">
            <a:extLst>
              <a:ext uri="{FF2B5EF4-FFF2-40B4-BE49-F238E27FC236}">
                <a16:creationId xmlns:a16="http://schemas.microsoft.com/office/drawing/2014/main" id="{BFA0035B-B506-530B-DE68-5B783BE7689F}"/>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F13B7B95-4579-F404-F8CD-657DCE1D5A77}"/>
              </a:ext>
            </a:extLst>
          </p:cNvPr>
          <p:cNvSpPr>
            <a:spLocks noGrp="1"/>
          </p:cNvSpPr>
          <p:nvPr>
            <p:ph type="sldNum" sz="quarter" idx="12"/>
          </p:nvPr>
        </p:nvSpPr>
        <p:spPr/>
        <p:txBody>
          <a:bodyPr/>
          <a:lstStyle>
            <a:lvl1pPr>
              <a:defRPr/>
            </a:lvl1pPr>
          </a:lstStyle>
          <a:p>
            <a:pPr>
              <a:defRPr/>
            </a:pPr>
            <a:fld id="{74AAA2A4-F1AE-4B7B-85F8-62F59F5D7529}" type="slidenum">
              <a:rPr lang="en-ZA"/>
              <a:pPr>
                <a:defRPr/>
              </a:pPr>
              <a:t>‹#›</a:t>
            </a:fld>
            <a:endParaRPr lang="en-ZA" dirty="0"/>
          </a:p>
        </p:txBody>
      </p:sp>
    </p:spTree>
    <p:extLst>
      <p:ext uri="{BB962C8B-B14F-4D97-AF65-F5344CB8AC3E}">
        <p14:creationId xmlns:p14="http://schemas.microsoft.com/office/powerpoint/2010/main" val="346024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7"/>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D1BCC7C-9834-CB0F-CE58-2F33ADD7977E}"/>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86EE75BC-B078-883F-CE9A-4DA78B868AD8}"/>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0C1426E9-9DA5-8A0A-B6F7-D8B9D10B6224}"/>
              </a:ext>
            </a:extLst>
          </p:cNvPr>
          <p:cNvSpPr>
            <a:spLocks noGrp="1"/>
          </p:cNvSpPr>
          <p:nvPr>
            <p:ph type="sldNum" sz="quarter" idx="12"/>
          </p:nvPr>
        </p:nvSpPr>
        <p:spPr/>
        <p:txBody>
          <a:bodyPr/>
          <a:lstStyle>
            <a:lvl1pPr>
              <a:defRPr/>
            </a:lvl1pPr>
          </a:lstStyle>
          <a:p>
            <a:pPr>
              <a:defRPr/>
            </a:pPr>
            <a:fld id="{0DAB46A4-6EF6-453E-B7B3-CBD578479FF2}" type="slidenum">
              <a:rPr lang="en-ZA"/>
              <a:pPr>
                <a:defRPr/>
              </a:pPr>
              <a:t>‹#›</a:t>
            </a:fld>
            <a:endParaRPr lang="en-ZA" dirty="0"/>
          </a:p>
        </p:txBody>
      </p:sp>
    </p:spTree>
    <p:extLst>
      <p:ext uri="{BB962C8B-B14F-4D97-AF65-F5344CB8AC3E}">
        <p14:creationId xmlns:p14="http://schemas.microsoft.com/office/powerpoint/2010/main" val="241545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8"/>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68EF235-112C-C6C6-F7E3-203B88523451}"/>
              </a:ext>
            </a:extLst>
          </p:cNvPr>
          <p:cNvSpPr>
            <a:spLocks noGrp="1"/>
          </p:cNvSpPr>
          <p:nvPr>
            <p:ph type="dt" sz="half" idx="10"/>
          </p:nvPr>
        </p:nvSpPr>
        <p:spPr/>
        <p:txBody>
          <a:bodyPr/>
          <a:lstStyle>
            <a:lvl1pPr>
              <a:defRPr/>
            </a:lvl1pPr>
          </a:lstStyle>
          <a:p>
            <a:pPr>
              <a:defRPr/>
            </a:pPr>
            <a:endParaRPr lang="en-ZA"/>
          </a:p>
        </p:txBody>
      </p:sp>
      <p:sp>
        <p:nvSpPr>
          <p:cNvPr id="6" name="Footer Placeholder 4">
            <a:extLst>
              <a:ext uri="{FF2B5EF4-FFF2-40B4-BE49-F238E27FC236}">
                <a16:creationId xmlns:a16="http://schemas.microsoft.com/office/drawing/2014/main" id="{B678CE32-D42E-A099-32E4-F7014ACCDEC0}"/>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36D979F6-8471-9107-841F-6F207E2EBF23}"/>
              </a:ext>
            </a:extLst>
          </p:cNvPr>
          <p:cNvSpPr>
            <a:spLocks noGrp="1"/>
          </p:cNvSpPr>
          <p:nvPr>
            <p:ph type="sldNum" sz="quarter" idx="12"/>
          </p:nvPr>
        </p:nvSpPr>
        <p:spPr/>
        <p:txBody>
          <a:bodyPr/>
          <a:lstStyle>
            <a:lvl1pPr>
              <a:defRPr/>
            </a:lvl1pPr>
          </a:lstStyle>
          <a:p>
            <a:pPr>
              <a:defRPr/>
            </a:pPr>
            <a:fld id="{03C2D15D-47C6-40C4-B5BB-6B0FB5B9FD31}" type="slidenum">
              <a:rPr lang="en-ZA"/>
              <a:pPr>
                <a:defRPr/>
              </a:pPr>
              <a:t>‹#›</a:t>
            </a:fld>
            <a:endParaRPr lang="en-ZA" dirty="0"/>
          </a:p>
        </p:txBody>
      </p:sp>
    </p:spTree>
    <p:extLst>
      <p:ext uri="{BB962C8B-B14F-4D97-AF65-F5344CB8AC3E}">
        <p14:creationId xmlns:p14="http://schemas.microsoft.com/office/powerpoint/2010/main" val="199251390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5898C16-2355-2AC8-F74C-779211806F4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id="{FFF318DE-D03F-376F-C74D-B82D2D36A2C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id="{BA7609E6-BB9E-3C35-421C-B8A0A9068AE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ZA"/>
          </a:p>
        </p:txBody>
      </p:sp>
      <p:sp>
        <p:nvSpPr>
          <p:cNvPr id="5" name="Footer Placeholder 4">
            <a:extLst>
              <a:ext uri="{FF2B5EF4-FFF2-40B4-BE49-F238E27FC236}">
                <a16:creationId xmlns:a16="http://schemas.microsoft.com/office/drawing/2014/main" id="{52FC0B72-F7F4-FC80-3F38-AFCA92AF7F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038A6B2E-1608-A410-0C15-48A3C0E9948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CE5C2C5F-55DD-4E7A-8C7D-5A1654472033}" type="slidenum">
              <a:rPr lang="en-ZA"/>
              <a:pPr>
                <a:defRPr/>
              </a:pPr>
              <a:t>‹#›</a:t>
            </a:fld>
            <a:endParaRPr lang="en-ZA" dirty="0"/>
          </a:p>
        </p:txBody>
      </p:sp>
      <p:sp>
        <p:nvSpPr>
          <p:cNvPr id="2" name="TextBox 1">
            <a:extLst>
              <a:ext uri="{FF2B5EF4-FFF2-40B4-BE49-F238E27FC236}">
                <a16:creationId xmlns:a16="http://schemas.microsoft.com/office/drawing/2014/main" id="{1157DED3-F056-1233-4A16-A39D8ED36A0B}"/>
              </a:ext>
            </a:extLst>
          </p:cNvPr>
          <p:cNvSpPr txBox="1"/>
          <p:nvPr userDrawn="1"/>
        </p:nvSpPr>
        <p:spPr>
          <a:xfrm>
            <a:off x="8639944" y="44452"/>
            <a:ext cx="504056" cy="369332"/>
          </a:xfrm>
          <a:prstGeom prst="rect">
            <a:avLst/>
          </a:prstGeom>
          <a:noFill/>
        </p:spPr>
        <p:txBody>
          <a:bodyPr wrap="square" rtlCol="0">
            <a:spAutoFit/>
          </a:bodyPr>
          <a:lstStyle/>
          <a:p>
            <a:pPr algn="ctr"/>
            <a:fld id="{A2D9A303-4C17-4317-8D3B-0298BE22F30C}" type="slidenum">
              <a:rPr lang="en-ZA" b="1" smtClean="0">
                <a:solidFill>
                  <a:schemeClr val="bg1"/>
                </a:solidFill>
              </a:rPr>
              <a:t>‹#›</a:t>
            </a:fld>
            <a:endParaRPr lang="en-ZA"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5226" r:id="rId1"/>
    <p:sldLayoutId id="2147485227" r:id="rId2"/>
    <p:sldLayoutId id="2147485228" r:id="rId3"/>
    <p:sldLayoutId id="2147485229" r:id="rId4"/>
    <p:sldLayoutId id="2147485230" r:id="rId5"/>
    <p:sldLayoutId id="2147485231" r:id="rId6"/>
    <p:sldLayoutId id="2147485221" r:id="rId7"/>
    <p:sldLayoutId id="2147485222" r:id="rId8"/>
    <p:sldLayoutId id="2147485223" r:id="rId9"/>
    <p:sldLayoutId id="2147485224" r:id="rId10"/>
    <p:sldLayoutId id="2147485225" r:id="rId11"/>
    <p:sldLayoutId id="2147485232" r:id="rId12"/>
    <p:sldLayoutId id="2147485233" r:id="rId13"/>
    <p:sldLayoutId id="2147485234" r:id="rId14"/>
    <p:sldLayoutId id="2147485235" r:id="rId15"/>
    <p:sldLayoutId id="2147485236" r:id="rId16"/>
    <p:sldLayoutId id="2147485237" r:id="rId17"/>
    <p:sldLayoutId id="2147485238" r:id="rId18"/>
    <p:sldLayoutId id="2147485239" r:id="rId19"/>
    <p:sldLayoutId id="2147485240" r:id="rId20"/>
    <p:sldLayoutId id="2147485241" r:id="rId21"/>
    <p:sldLayoutId id="2147485242" r:id="rId22"/>
    <p:sldLayoutId id="2147485243" r:id="rId23"/>
    <p:sldLayoutId id="2147485244" r:id="rId24"/>
    <p:sldLayoutId id="2147485245" r:id="rId25"/>
    <p:sldLayoutId id="2147485246" r:id="rId26"/>
    <p:sldLayoutId id="2147485247" r:id="rId27"/>
    <p:sldLayoutId id="2147485248" r:id="rId28"/>
    <p:sldLayoutId id="2147485249" r:id="rId29"/>
    <p:sldLayoutId id="2147485250" r:id="rId30"/>
    <p:sldLayoutId id="2147485251" r:id="rId31"/>
    <p:sldLayoutId id="2147485252" r:id="rId32"/>
    <p:sldLayoutId id="2147485253" r:id="rId33"/>
    <p:sldLayoutId id="2147485254" r:id="rId34"/>
    <p:sldLayoutId id="2147485255" r:id="rId3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56">
            <a:extLst>
              <a:ext uri="{FF2B5EF4-FFF2-40B4-BE49-F238E27FC236}">
                <a16:creationId xmlns:a16="http://schemas.microsoft.com/office/drawing/2014/main" id="{181E3456-4391-DD8F-127D-654F9AA3750F}"/>
              </a:ext>
            </a:extLst>
          </p:cNvPr>
          <p:cNvSpPr txBox="1">
            <a:spLocks noChangeArrowheads="1"/>
          </p:cNvSpPr>
          <p:nvPr/>
        </p:nvSpPr>
        <p:spPr bwMode="auto">
          <a:xfrm>
            <a:off x="107504" y="1320730"/>
            <a:ext cx="885698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t>Sustaining progress in a resource-constrained environment</a:t>
            </a:r>
          </a:p>
          <a:p>
            <a:pPr algn="ctr">
              <a:spcBef>
                <a:spcPct val="0"/>
              </a:spcBef>
              <a:buFontTx/>
              <a:buNone/>
            </a:pPr>
            <a:endParaRPr lang="en-US" altLang="en-US" dirty="0"/>
          </a:p>
          <a:p>
            <a:pPr algn="ctr">
              <a:spcBef>
                <a:spcPct val="0"/>
              </a:spcBef>
              <a:buFontTx/>
              <a:buNone/>
            </a:pPr>
            <a:r>
              <a:rPr lang="en-US" altLang="en-US" dirty="0"/>
              <a:t>Martin Gustafsson</a:t>
            </a:r>
          </a:p>
          <a:p>
            <a:pPr algn="ctr">
              <a:spcBef>
                <a:spcPct val="0"/>
              </a:spcBef>
              <a:buFontTx/>
              <a:buNone/>
            </a:pPr>
            <a:r>
              <a:rPr lang="en-US" altLang="en-US" dirty="0"/>
              <a:t>Department of Basic Education/Stellenbosch University</a:t>
            </a:r>
          </a:p>
          <a:p>
            <a:pPr algn="ctr">
              <a:spcBef>
                <a:spcPct val="0"/>
              </a:spcBef>
              <a:buNone/>
            </a:pPr>
            <a:endParaRPr lang="en-ZA" altLang="en-US" sz="3000" dirty="0"/>
          </a:p>
          <a:p>
            <a:pPr algn="ctr">
              <a:spcBef>
                <a:spcPct val="0"/>
              </a:spcBef>
              <a:buNone/>
            </a:pPr>
            <a:r>
              <a:rPr lang="en-ZA" altLang="en-US" sz="3000" dirty="0"/>
              <a:t>January 2026</a:t>
            </a:r>
          </a:p>
          <a:p>
            <a:pPr algn="ctr">
              <a:spcBef>
                <a:spcPct val="0"/>
              </a:spcBef>
              <a:buFontTx/>
              <a:buNone/>
            </a:pPr>
            <a:endParaRPr lang="en-ZA" altLang="en-US" sz="3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D0642-BC40-79C9-1B20-0C815E5C98E2}"/>
            </a:ext>
          </a:extLst>
        </p:cNvPr>
        <p:cNvGrpSpPr/>
        <p:nvPr/>
      </p:nvGrpSpPr>
      <p:grpSpPr>
        <a:xfrm>
          <a:off x="0" y="0"/>
          <a:ext cx="0" cy="0"/>
          <a:chOff x="0" y="0"/>
          <a:chExt cx="0" cy="0"/>
        </a:xfrm>
      </p:grpSpPr>
      <p:sp>
        <p:nvSpPr>
          <p:cNvPr id="35842" name="TextBox 56">
            <a:extLst>
              <a:ext uri="{FF2B5EF4-FFF2-40B4-BE49-F238E27FC236}">
                <a16:creationId xmlns:a16="http://schemas.microsoft.com/office/drawing/2014/main" id="{40856EAF-1B9D-AC3B-85DF-A61B470680C2}"/>
              </a:ext>
            </a:extLst>
          </p:cNvPr>
          <p:cNvSpPr txBox="1">
            <a:spLocks noChangeArrowheads="1"/>
          </p:cNvSpPr>
          <p:nvPr/>
        </p:nvSpPr>
        <p:spPr bwMode="auto">
          <a:xfrm>
            <a:off x="127983" y="5407"/>
            <a:ext cx="777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Shape and size of the financing crisis</a:t>
            </a:r>
          </a:p>
        </p:txBody>
      </p:sp>
      <p:pic>
        <p:nvPicPr>
          <p:cNvPr id="4" name="Picture 3">
            <a:extLst>
              <a:ext uri="{FF2B5EF4-FFF2-40B4-BE49-F238E27FC236}">
                <a16:creationId xmlns:a16="http://schemas.microsoft.com/office/drawing/2014/main" id="{86EFB094-919B-E855-7F03-7E4886C6E20D}"/>
              </a:ext>
            </a:extLst>
          </p:cNvPr>
          <p:cNvPicPr>
            <a:picLocks noChangeAspect="1"/>
          </p:cNvPicPr>
          <p:nvPr/>
        </p:nvPicPr>
        <p:blipFill>
          <a:blip r:embed="rId3"/>
          <a:stretch>
            <a:fillRect/>
          </a:stretch>
        </p:blipFill>
        <p:spPr>
          <a:xfrm>
            <a:off x="127983" y="572580"/>
            <a:ext cx="6408712" cy="6249579"/>
          </a:xfrm>
          <a:prstGeom prst="rect">
            <a:avLst/>
          </a:prstGeom>
        </p:spPr>
      </p:pic>
      <p:sp>
        <p:nvSpPr>
          <p:cNvPr id="5" name="text2">
            <a:extLst>
              <a:ext uri="{FF2B5EF4-FFF2-40B4-BE49-F238E27FC236}">
                <a16:creationId xmlns:a16="http://schemas.microsoft.com/office/drawing/2014/main" id="{E959E1D4-B853-90F6-FAD0-DF19377E2D66}"/>
              </a:ext>
            </a:extLst>
          </p:cNvPr>
          <p:cNvSpPr txBox="1"/>
          <p:nvPr/>
        </p:nvSpPr>
        <p:spPr>
          <a:xfrm>
            <a:off x="6115219" y="3671089"/>
            <a:ext cx="2900798" cy="2862322"/>
          </a:xfrm>
          <a:prstGeom prst="rect">
            <a:avLst/>
          </a:prstGeom>
          <a:solidFill>
            <a:srgbClr val="FFFF99"/>
          </a:solidFill>
          <a:ln>
            <a:solidFill>
              <a:srgbClr val="FF0000"/>
            </a:solidFill>
          </a:ln>
        </p:spPr>
        <p:txBody>
          <a:bodyPr wrap="square" rtlCol="0">
            <a:spAutoFit/>
          </a:bodyPr>
          <a:lstStyle/>
          <a:p>
            <a:pPr algn="ctr"/>
            <a:r>
              <a:rPr lang="en-US" sz="3200" dirty="0"/>
              <a:t>Key resourcing trends since </a:t>
            </a:r>
            <a:r>
              <a:rPr lang="en-US" sz="3200" b="1" dirty="0"/>
              <a:t>2007</a:t>
            </a:r>
          </a:p>
          <a:p>
            <a:pPr algn="ctr"/>
            <a:endParaRPr lang="en-US" sz="2000" dirty="0"/>
          </a:p>
          <a:p>
            <a:pPr algn="ctr"/>
            <a:r>
              <a:rPr lang="en-US" sz="3200" dirty="0"/>
              <a:t>From </a:t>
            </a:r>
            <a:r>
              <a:rPr lang="en-US" sz="3200" i="1" dirty="0"/>
              <a:t>Action Plan to 2029</a:t>
            </a:r>
            <a:endParaRPr lang="en-ZA" sz="3200" i="1" dirty="0"/>
          </a:p>
        </p:txBody>
      </p:sp>
      <p:grpSp>
        <p:nvGrpSpPr>
          <p:cNvPr id="8" name="Group 7">
            <a:extLst>
              <a:ext uri="{FF2B5EF4-FFF2-40B4-BE49-F238E27FC236}">
                <a16:creationId xmlns:a16="http://schemas.microsoft.com/office/drawing/2014/main" id="{FFC5535F-FA03-0DE8-9948-7AA3B27C3D97}"/>
              </a:ext>
            </a:extLst>
          </p:cNvPr>
          <p:cNvGrpSpPr/>
          <p:nvPr/>
        </p:nvGrpSpPr>
        <p:grpSpPr>
          <a:xfrm>
            <a:off x="6115219" y="1997347"/>
            <a:ext cx="3009691" cy="1569660"/>
            <a:chOff x="6115219" y="1997347"/>
            <a:chExt cx="3009691" cy="1569660"/>
          </a:xfrm>
        </p:grpSpPr>
        <p:sp>
          <p:nvSpPr>
            <p:cNvPr id="6" name="Arrow: Down 5">
              <a:extLst>
                <a:ext uri="{FF2B5EF4-FFF2-40B4-BE49-F238E27FC236}">
                  <a16:creationId xmlns:a16="http://schemas.microsoft.com/office/drawing/2014/main" id="{2A0FB45B-A0EB-1CE2-8299-52C4C46C7064}"/>
                </a:ext>
              </a:extLst>
            </p:cNvPr>
            <p:cNvSpPr/>
            <p:nvPr/>
          </p:nvSpPr>
          <p:spPr>
            <a:xfrm rot="5400000">
              <a:off x="6223231" y="2898879"/>
              <a:ext cx="360040" cy="576064"/>
            </a:xfrm>
            <a:prstGeom prst="down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AD1C917D-1793-3388-F450-0F7499291905}"/>
                </a:ext>
              </a:extLst>
            </p:cNvPr>
            <p:cNvSpPr txBox="1"/>
            <p:nvPr/>
          </p:nvSpPr>
          <p:spPr>
            <a:xfrm>
              <a:off x="6686173" y="1997347"/>
              <a:ext cx="2438737" cy="1569660"/>
            </a:xfrm>
            <a:prstGeom prst="rect">
              <a:avLst/>
            </a:prstGeom>
            <a:noFill/>
          </p:spPr>
          <p:txBody>
            <a:bodyPr wrap="square" rtlCol="0">
              <a:spAutoFit/>
            </a:bodyPr>
            <a:lstStyle/>
            <a:p>
              <a:r>
                <a:rPr lang="en-US" sz="2400" b="1" dirty="0">
                  <a:solidFill>
                    <a:srgbClr val="00B050"/>
                  </a:solidFill>
                </a:rPr>
                <a:t>Population-driven demand up by 13% (this was unexpected)</a:t>
              </a:r>
              <a:endParaRPr lang="en-ZA" sz="2400" b="1" dirty="0">
                <a:solidFill>
                  <a:srgbClr val="00B050"/>
                </a:solidFill>
              </a:endParaRPr>
            </a:p>
          </p:txBody>
        </p:sp>
      </p:grpSp>
      <p:grpSp>
        <p:nvGrpSpPr>
          <p:cNvPr id="9" name="Group 8">
            <a:extLst>
              <a:ext uri="{FF2B5EF4-FFF2-40B4-BE49-F238E27FC236}">
                <a16:creationId xmlns:a16="http://schemas.microsoft.com/office/drawing/2014/main" id="{8629B890-C83A-24A4-A648-A6CCDCCC13A0}"/>
              </a:ext>
            </a:extLst>
          </p:cNvPr>
          <p:cNvGrpSpPr/>
          <p:nvPr/>
        </p:nvGrpSpPr>
        <p:grpSpPr>
          <a:xfrm>
            <a:off x="6006326" y="918808"/>
            <a:ext cx="3114355" cy="1569660"/>
            <a:chOff x="6115219" y="2402081"/>
            <a:chExt cx="3114355" cy="1569660"/>
          </a:xfrm>
        </p:grpSpPr>
        <p:sp>
          <p:nvSpPr>
            <p:cNvPr id="10" name="Arrow: Down 9">
              <a:extLst>
                <a:ext uri="{FF2B5EF4-FFF2-40B4-BE49-F238E27FC236}">
                  <a16:creationId xmlns:a16="http://schemas.microsoft.com/office/drawing/2014/main" id="{F42FB379-F5F9-E590-632D-291E4C08805C}"/>
                </a:ext>
              </a:extLst>
            </p:cNvPr>
            <p:cNvSpPr/>
            <p:nvPr/>
          </p:nvSpPr>
          <p:spPr>
            <a:xfrm rot="5400000">
              <a:off x="6223231" y="2898879"/>
              <a:ext cx="360040" cy="576064"/>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a:extLst>
                <a:ext uri="{FF2B5EF4-FFF2-40B4-BE49-F238E27FC236}">
                  <a16:creationId xmlns:a16="http://schemas.microsoft.com/office/drawing/2014/main" id="{6444DC60-78E8-DDDC-ABA8-04C97255336E}"/>
                </a:ext>
              </a:extLst>
            </p:cNvPr>
            <p:cNvSpPr txBox="1"/>
            <p:nvPr/>
          </p:nvSpPr>
          <p:spPr>
            <a:xfrm>
              <a:off x="6790837" y="2402081"/>
              <a:ext cx="2438737" cy="1569660"/>
            </a:xfrm>
            <a:prstGeom prst="rect">
              <a:avLst/>
            </a:prstGeom>
            <a:noFill/>
          </p:spPr>
          <p:txBody>
            <a:bodyPr wrap="square" rtlCol="0">
              <a:spAutoFit/>
            </a:bodyPr>
            <a:lstStyle/>
            <a:p>
              <a:r>
                <a:rPr lang="en-US" sz="2400" b="1" dirty="0">
                  <a:solidFill>
                    <a:srgbClr val="FFC000"/>
                  </a:solidFill>
                </a:rPr>
                <a:t>Educator cost, initial large gains partly lost post-2021</a:t>
              </a:r>
              <a:endParaRPr lang="en-ZA" sz="2400" b="1" dirty="0">
                <a:solidFill>
                  <a:srgbClr val="FFC000"/>
                </a:solidFill>
              </a:endParaRPr>
            </a:p>
          </p:txBody>
        </p:sp>
      </p:grpSp>
      <p:grpSp>
        <p:nvGrpSpPr>
          <p:cNvPr id="12" name="Group 11">
            <a:extLst>
              <a:ext uri="{FF2B5EF4-FFF2-40B4-BE49-F238E27FC236}">
                <a16:creationId xmlns:a16="http://schemas.microsoft.com/office/drawing/2014/main" id="{FAAC827E-B548-E16A-EBFA-6A671B72D359}"/>
              </a:ext>
            </a:extLst>
          </p:cNvPr>
          <p:cNvGrpSpPr/>
          <p:nvPr/>
        </p:nvGrpSpPr>
        <p:grpSpPr>
          <a:xfrm>
            <a:off x="1013678" y="836129"/>
            <a:ext cx="3304321" cy="2773503"/>
            <a:chOff x="5496068" y="2274071"/>
            <a:chExt cx="3304321" cy="2773503"/>
          </a:xfrm>
        </p:grpSpPr>
        <p:sp>
          <p:nvSpPr>
            <p:cNvPr id="13" name="Arrow: Down 12">
              <a:extLst>
                <a:ext uri="{FF2B5EF4-FFF2-40B4-BE49-F238E27FC236}">
                  <a16:creationId xmlns:a16="http://schemas.microsoft.com/office/drawing/2014/main" id="{688BC3DA-D1B2-01E5-A74D-3F0C580CE66C}"/>
                </a:ext>
              </a:extLst>
            </p:cNvPr>
            <p:cNvSpPr/>
            <p:nvPr/>
          </p:nvSpPr>
          <p:spPr>
            <a:xfrm>
              <a:off x="7422776" y="3141580"/>
              <a:ext cx="360040" cy="1905994"/>
            </a:xfrm>
            <a:prstGeom prst="down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30C27D4D-34BE-639C-2881-3379C95E0191}"/>
                </a:ext>
              </a:extLst>
            </p:cNvPr>
            <p:cNvSpPr txBox="1"/>
            <p:nvPr/>
          </p:nvSpPr>
          <p:spPr>
            <a:xfrm>
              <a:off x="5496068" y="2274071"/>
              <a:ext cx="3304321" cy="830997"/>
            </a:xfrm>
            <a:prstGeom prst="rect">
              <a:avLst/>
            </a:prstGeom>
            <a:noFill/>
          </p:spPr>
          <p:txBody>
            <a:bodyPr wrap="square" rtlCol="0">
              <a:spAutoFit/>
            </a:bodyPr>
            <a:lstStyle/>
            <a:p>
              <a:r>
                <a:rPr lang="en-US" sz="2400" b="1" dirty="0">
                  <a:solidFill>
                    <a:schemeClr val="bg1">
                      <a:lumMod val="50000"/>
                    </a:schemeClr>
                  </a:solidFill>
                </a:rPr>
                <a:t>Educator </a:t>
              </a:r>
              <a:r>
                <a:rPr lang="en-US" sz="2400" b="1" i="1" dirty="0">
                  <a:solidFill>
                    <a:schemeClr val="bg1">
                      <a:lumMod val="50000"/>
                    </a:schemeClr>
                  </a:solidFill>
                </a:rPr>
                <a:t>numbers </a:t>
              </a:r>
              <a:r>
                <a:rPr lang="en-US" sz="2400" b="1" dirty="0">
                  <a:solidFill>
                    <a:schemeClr val="bg1">
                      <a:lumMod val="50000"/>
                    </a:schemeClr>
                  </a:solidFill>
                </a:rPr>
                <a:t>largely stable, but…</a:t>
              </a:r>
              <a:endParaRPr lang="en-ZA" sz="2400" b="1" dirty="0">
                <a:solidFill>
                  <a:schemeClr val="bg1">
                    <a:lumMod val="50000"/>
                  </a:schemeClr>
                </a:solidFill>
              </a:endParaRPr>
            </a:p>
          </p:txBody>
        </p:sp>
      </p:grpSp>
      <p:grpSp>
        <p:nvGrpSpPr>
          <p:cNvPr id="15" name="Group 14">
            <a:extLst>
              <a:ext uri="{FF2B5EF4-FFF2-40B4-BE49-F238E27FC236}">
                <a16:creationId xmlns:a16="http://schemas.microsoft.com/office/drawing/2014/main" id="{3036F249-6A0F-93B4-D868-EEFF1E87BA4B}"/>
              </a:ext>
            </a:extLst>
          </p:cNvPr>
          <p:cNvGrpSpPr/>
          <p:nvPr/>
        </p:nvGrpSpPr>
        <p:grpSpPr>
          <a:xfrm>
            <a:off x="995271" y="746646"/>
            <a:ext cx="2438737" cy="2185395"/>
            <a:chOff x="5531483" y="813318"/>
            <a:chExt cx="2438737" cy="2185395"/>
          </a:xfrm>
        </p:grpSpPr>
        <p:sp>
          <p:nvSpPr>
            <p:cNvPr id="16" name="Arrow: Down 15">
              <a:extLst>
                <a:ext uri="{FF2B5EF4-FFF2-40B4-BE49-F238E27FC236}">
                  <a16:creationId xmlns:a16="http://schemas.microsoft.com/office/drawing/2014/main" id="{96C82F39-1E1C-4910-82ED-709C933C0815}"/>
                </a:ext>
              </a:extLst>
            </p:cNvPr>
            <p:cNvSpPr/>
            <p:nvPr/>
          </p:nvSpPr>
          <p:spPr>
            <a:xfrm>
              <a:off x="6731566" y="1997347"/>
              <a:ext cx="360040" cy="1001366"/>
            </a:xfrm>
            <a:prstGeom prst="down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extBox 16">
              <a:extLst>
                <a:ext uri="{FF2B5EF4-FFF2-40B4-BE49-F238E27FC236}">
                  <a16:creationId xmlns:a16="http://schemas.microsoft.com/office/drawing/2014/main" id="{046A7BE5-7676-4882-2444-23DDFBE8BA08}"/>
                </a:ext>
              </a:extLst>
            </p:cNvPr>
            <p:cNvSpPr txBox="1"/>
            <p:nvPr/>
          </p:nvSpPr>
          <p:spPr>
            <a:xfrm>
              <a:off x="5531483" y="813318"/>
              <a:ext cx="2438737" cy="1200329"/>
            </a:xfrm>
            <a:prstGeom prst="rect">
              <a:avLst/>
            </a:prstGeom>
            <a:noFill/>
          </p:spPr>
          <p:txBody>
            <a:bodyPr wrap="square" rtlCol="0">
              <a:spAutoFit/>
            </a:bodyPr>
            <a:lstStyle/>
            <a:p>
              <a:r>
                <a:rPr lang="en-US" sz="2400" b="1" i="1" dirty="0">
                  <a:solidFill>
                    <a:srgbClr val="00B0F0"/>
                  </a:solidFill>
                </a:rPr>
                <a:t>Cost-adjusted </a:t>
              </a:r>
              <a:r>
                <a:rPr lang="en-US" sz="2400" b="1" dirty="0">
                  <a:solidFill>
                    <a:srgbClr val="00B0F0"/>
                  </a:solidFill>
                </a:rPr>
                <a:t>per learner spending roughly stable</a:t>
              </a:r>
              <a:endParaRPr lang="en-ZA" sz="2400" b="1" i="1" dirty="0">
                <a:solidFill>
                  <a:srgbClr val="00B0F0"/>
                </a:solidFill>
              </a:endParaRPr>
            </a:p>
          </p:txBody>
        </p:sp>
      </p:grpSp>
    </p:spTree>
    <p:extLst>
      <p:ext uri="{BB962C8B-B14F-4D97-AF65-F5344CB8AC3E}">
        <p14:creationId xmlns:p14="http://schemas.microsoft.com/office/powerpoint/2010/main" val="319456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68405-4EAE-828D-00A7-DFEB3AC2E354}"/>
            </a:ext>
          </a:extLst>
        </p:cNvPr>
        <p:cNvGrpSpPr/>
        <p:nvPr/>
      </p:nvGrpSpPr>
      <p:grpSpPr>
        <a:xfrm>
          <a:off x="0" y="0"/>
          <a:ext cx="0" cy="0"/>
          <a:chOff x="0" y="0"/>
          <a:chExt cx="0" cy="0"/>
        </a:xfrm>
      </p:grpSpPr>
      <p:sp>
        <p:nvSpPr>
          <p:cNvPr id="35842" name="TextBox 56">
            <a:extLst>
              <a:ext uri="{FF2B5EF4-FFF2-40B4-BE49-F238E27FC236}">
                <a16:creationId xmlns:a16="http://schemas.microsoft.com/office/drawing/2014/main" id="{2DD704D4-51B2-5EEB-D132-0E16E2523E08}"/>
              </a:ext>
            </a:extLst>
          </p:cNvPr>
          <p:cNvSpPr txBox="1">
            <a:spLocks noChangeArrowheads="1"/>
          </p:cNvSpPr>
          <p:nvPr/>
        </p:nvSpPr>
        <p:spPr bwMode="auto">
          <a:xfrm>
            <a:off x="127983" y="5407"/>
            <a:ext cx="77775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2400" b="1" dirty="0"/>
              <a:t>Shape and size of the financing crisis (contd.)</a:t>
            </a:r>
          </a:p>
        </p:txBody>
      </p:sp>
      <p:graphicFrame>
        <p:nvGraphicFramePr>
          <p:cNvPr id="2" name="Table 1">
            <a:extLst>
              <a:ext uri="{FF2B5EF4-FFF2-40B4-BE49-F238E27FC236}">
                <a16:creationId xmlns:a16="http://schemas.microsoft.com/office/drawing/2014/main" id="{83C2C4EE-5E1B-3992-DCE8-8A5869B073F2}"/>
              </a:ext>
            </a:extLst>
          </p:cNvPr>
          <p:cNvGraphicFramePr>
            <a:graphicFrameLocks noGrp="1"/>
          </p:cNvGraphicFramePr>
          <p:nvPr>
            <p:extLst>
              <p:ext uri="{D42A27DB-BD31-4B8C-83A1-F6EECF244321}">
                <p14:modId xmlns:p14="http://schemas.microsoft.com/office/powerpoint/2010/main" val="382000109"/>
              </p:ext>
            </p:extLst>
          </p:nvPr>
        </p:nvGraphicFramePr>
        <p:xfrm>
          <a:off x="62706" y="692696"/>
          <a:ext cx="9018588" cy="5791200"/>
        </p:xfrm>
        <a:graphic>
          <a:graphicData uri="http://schemas.openxmlformats.org/drawingml/2006/table">
            <a:tbl>
              <a:tblPr firstRow="1" bandRow="1">
                <a:tableStyleId>{5C22544A-7EE6-4342-B048-85BDC9FD1C3A}</a:tableStyleId>
              </a:tblPr>
              <a:tblGrid>
                <a:gridCol w="601915">
                  <a:extLst>
                    <a:ext uri="{9D8B030D-6E8A-4147-A177-3AD203B41FA5}">
                      <a16:colId xmlns:a16="http://schemas.microsoft.com/office/drawing/2014/main" val="2437454402"/>
                    </a:ext>
                  </a:extLst>
                </a:gridCol>
                <a:gridCol w="8416673">
                  <a:extLst>
                    <a:ext uri="{9D8B030D-6E8A-4147-A177-3AD203B41FA5}">
                      <a16:colId xmlns:a16="http://schemas.microsoft.com/office/drawing/2014/main" val="1599674609"/>
                    </a:ext>
                  </a:extLst>
                </a:gridCol>
              </a:tblGrid>
              <a:tr h="1894572">
                <a:tc rowSpan="3">
                  <a:txBody>
                    <a:bodyPr/>
                    <a:lstStyle/>
                    <a:p>
                      <a:pPr algn="ctr"/>
                      <a:r>
                        <a:rPr lang="en-US" sz="2500" b="0" dirty="0">
                          <a:solidFill>
                            <a:schemeClr val="tx1"/>
                          </a:solidFill>
                        </a:rPr>
                        <a:t>Grades 1 to 12</a:t>
                      </a:r>
                      <a:endParaRPr lang="en-ZA" sz="2500" b="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500" b="1" dirty="0">
                          <a:solidFill>
                            <a:schemeClr val="tx1"/>
                          </a:solidFill>
                        </a:rPr>
                        <a:t>Compensation of employees. </a:t>
                      </a:r>
                      <a:r>
                        <a:rPr lang="en-US" sz="2500" b="0" dirty="0">
                          <a:solidFill>
                            <a:schemeClr val="tx1"/>
                          </a:solidFill>
                        </a:rPr>
                        <a:t>Some growth in educator numbers since 2017, but today essentially like 2012. 2012-2024 enrolments grew </a:t>
                      </a:r>
                      <a:r>
                        <a:rPr lang="en-US" sz="2500" b="1" dirty="0">
                          <a:solidFill>
                            <a:srgbClr val="FF0000"/>
                          </a:solidFill>
                        </a:rPr>
                        <a:t>8%</a:t>
                      </a:r>
                      <a:r>
                        <a:rPr lang="en-US" sz="2500" b="0" dirty="0">
                          <a:solidFill>
                            <a:schemeClr val="tx1"/>
                          </a:solidFill>
                        </a:rPr>
                        <a:t>. LE ratio </a:t>
                      </a:r>
                      <a:r>
                        <a:rPr lang="en-US" sz="2500" b="0" dirty="0" err="1">
                          <a:solidFill>
                            <a:schemeClr val="tx1"/>
                          </a:solidFill>
                        </a:rPr>
                        <a:t>stabilised</a:t>
                      </a:r>
                      <a:r>
                        <a:rPr lang="en-US" sz="2500" b="0" dirty="0">
                          <a:solidFill>
                            <a:schemeClr val="tx1"/>
                          </a:solidFill>
                        </a:rPr>
                        <a:t> post-2015 only due to </a:t>
                      </a:r>
                      <a:r>
                        <a:rPr lang="en-US" sz="2500" b="1" dirty="0">
                          <a:solidFill>
                            <a:srgbClr val="FF0000"/>
                          </a:solidFill>
                        </a:rPr>
                        <a:t>5%</a:t>
                      </a:r>
                      <a:r>
                        <a:rPr lang="en-US" sz="2500" b="0" dirty="0">
                          <a:solidFill>
                            <a:schemeClr val="tx1"/>
                          </a:solidFill>
                        </a:rPr>
                        <a:t> reduction in purchasing power of educators (mainly below-inflation adjustments, but also demographics and management depletion).</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8033755"/>
                  </a:ext>
                </a:extLst>
              </a:tr>
              <a:tr h="910436">
                <a:tc vMerge="1">
                  <a:txBody>
                    <a:bodyPr/>
                    <a:lstStyle/>
                    <a:p>
                      <a:endParaRPr lang="en-ZA"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500" b="1" dirty="0">
                          <a:solidFill>
                            <a:schemeClr val="tx1"/>
                          </a:solidFill>
                        </a:rPr>
                        <a:t>Non-personnel recurrent spending.</a:t>
                      </a:r>
                      <a:r>
                        <a:rPr lang="en-ZA" sz="2500" b="0" dirty="0">
                          <a:solidFill>
                            <a:schemeClr val="tx1"/>
                          </a:solidFill>
                        </a:rPr>
                        <a:t> 2017-2025 real decline in per learner spending </a:t>
                      </a:r>
                      <a:r>
                        <a:rPr lang="en-ZA" sz="2500" b="1" dirty="0">
                          <a:solidFill>
                            <a:srgbClr val="FF0000"/>
                          </a:solidFill>
                        </a:rPr>
                        <a:t>3%</a:t>
                      </a:r>
                      <a:r>
                        <a:rPr lang="en-ZA" sz="2500" b="0" dirty="0">
                          <a:solidFill>
                            <a:schemeClr val="tx1"/>
                          </a:solidFill>
                        </a:rPr>
                        <a:t> for secondary, </a:t>
                      </a:r>
                      <a:r>
                        <a:rPr lang="en-ZA" sz="2500" b="1" dirty="0">
                          <a:solidFill>
                            <a:srgbClr val="FF0000"/>
                          </a:solidFill>
                        </a:rPr>
                        <a:t>8%</a:t>
                      </a:r>
                      <a:r>
                        <a:rPr lang="en-ZA" sz="2500" b="0" dirty="0">
                          <a:solidFill>
                            <a:schemeClr val="tx1"/>
                          </a:solidFill>
                        </a:rPr>
                        <a:t> for primary. Also at primary level, national workbooks initiative saw </a:t>
                      </a:r>
                      <a:r>
                        <a:rPr lang="en-ZA" sz="2500" b="1" dirty="0">
                          <a:solidFill>
                            <a:srgbClr val="FF0000"/>
                          </a:solidFill>
                        </a:rPr>
                        <a:t>12%</a:t>
                      </a:r>
                      <a:r>
                        <a:rPr lang="en-ZA" sz="2500" b="0" dirty="0">
                          <a:solidFill>
                            <a:schemeClr val="tx1"/>
                          </a:solidFill>
                        </a:rPr>
                        <a:t> decline.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0008426"/>
                  </a:ext>
                </a:extLst>
              </a:tr>
              <a:tr h="513804">
                <a:tc vMerge="1">
                  <a:txBody>
                    <a:bodyPr/>
                    <a:lstStyle/>
                    <a:p>
                      <a:endParaRPr lang="en-ZA" sz="2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500" b="1" dirty="0">
                          <a:solidFill>
                            <a:schemeClr val="tx1"/>
                          </a:solidFill>
                        </a:rPr>
                        <a:t>Payments for capital assets. </a:t>
                      </a:r>
                      <a:r>
                        <a:rPr lang="en-ZA" sz="2500" b="0" dirty="0">
                          <a:solidFill>
                            <a:schemeClr val="tx1"/>
                          </a:solidFill>
                        </a:rPr>
                        <a:t>Massive cuts, 2027 will be </a:t>
                      </a:r>
                      <a:r>
                        <a:rPr lang="en-ZA" sz="2500" b="1" dirty="0">
                          <a:solidFill>
                            <a:srgbClr val="FF0000"/>
                          </a:solidFill>
                        </a:rPr>
                        <a:t>37%</a:t>
                      </a:r>
                      <a:r>
                        <a:rPr lang="en-ZA" sz="2500" b="0" dirty="0">
                          <a:solidFill>
                            <a:schemeClr val="tx1"/>
                          </a:solidFill>
                        </a:rPr>
                        <a:t> lower than 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9405206"/>
                  </a:ext>
                </a:extLst>
              </a:tr>
              <a:tr h="122892">
                <a:tc gridSpan="2">
                  <a:txBody>
                    <a:bodyPr/>
                    <a:lstStyle/>
                    <a:p>
                      <a:r>
                        <a:rPr lang="en-US" sz="2500" b="1" dirty="0">
                          <a:solidFill>
                            <a:schemeClr val="tx1"/>
                          </a:solidFill>
                        </a:rPr>
                        <a:t>Grade R. </a:t>
                      </a:r>
                      <a:r>
                        <a:rPr lang="en-US" sz="2500" b="1" dirty="0">
                          <a:solidFill>
                            <a:srgbClr val="FF0000"/>
                          </a:solidFill>
                        </a:rPr>
                        <a:t>1%</a:t>
                      </a:r>
                      <a:r>
                        <a:rPr lang="en-US" sz="2500" b="0" dirty="0">
                          <a:solidFill>
                            <a:schemeClr val="tx1"/>
                          </a:solidFill>
                        </a:rPr>
                        <a:t> decline 2025 to 2027, despite BELA.</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1225982806"/>
                  </a:ext>
                </a:extLst>
              </a:tr>
              <a:tr h="531565">
                <a:tc gridSpan="2">
                  <a:txBody>
                    <a:bodyPr/>
                    <a:lstStyle/>
                    <a:p>
                      <a:r>
                        <a:rPr lang="en-US" sz="2500" b="1" dirty="0">
                          <a:solidFill>
                            <a:schemeClr val="tx1"/>
                          </a:solidFill>
                        </a:rPr>
                        <a:t>Early learning </a:t>
                      </a:r>
                      <a:r>
                        <a:rPr lang="en-US" sz="2500" b="1" dirty="0" err="1">
                          <a:solidFill>
                            <a:schemeClr val="tx1"/>
                          </a:solidFill>
                        </a:rPr>
                        <a:t>programmes</a:t>
                      </a:r>
                      <a:r>
                        <a:rPr lang="en-US" sz="2500" b="1" dirty="0">
                          <a:solidFill>
                            <a:schemeClr val="tx1"/>
                          </a:solidFill>
                        </a:rPr>
                        <a:t>. </a:t>
                      </a:r>
                      <a:r>
                        <a:rPr lang="en-US" sz="2500" b="1" dirty="0">
                          <a:solidFill>
                            <a:srgbClr val="00B050"/>
                          </a:solidFill>
                        </a:rPr>
                        <a:t>20%</a:t>
                      </a:r>
                      <a:r>
                        <a:rPr lang="en-US" sz="2500" b="0" dirty="0">
                          <a:solidFill>
                            <a:schemeClr val="tx1"/>
                          </a:solidFill>
                        </a:rPr>
                        <a:t> growth in conditional grant 2025-2027, but planned growth in funded recipients </a:t>
                      </a:r>
                      <a:r>
                        <a:rPr lang="en-US" sz="2500" b="1" dirty="0">
                          <a:solidFill>
                            <a:srgbClr val="FF0000"/>
                          </a:solidFill>
                        </a:rPr>
                        <a:t>120% </a:t>
                      </a:r>
                      <a:r>
                        <a:rPr lang="en-US" sz="2500" b="0" dirty="0">
                          <a:solidFill>
                            <a:schemeClr val="tx1"/>
                          </a:solidFill>
                        </a:rPr>
                        <a:t>2025-2029.</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extLst>
                  <a:ext uri="{0D108BD9-81ED-4DB2-BD59-A6C34878D82A}">
                    <a16:rowId xmlns:a16="http://schemas.microsoft.com/office/drawing/2014/main" val="4151272894"/>
                  </a:ext>
                </a:extLst>
              </a:tr>
            </a:tbl>
          </a:graphicData>
        </a:graphic>
      </p:graphicFrame>
    </p:spTree>
    <p:extLst>
      <p:ext uri="{BB962C8B-B14F-4D97-AF65-F5344CB8AC3E}">
        <p14:creationId xmlns:p14="http://schemas.microsoft.com/office/powerpoint/2010/main" val="353795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6">
            <a:extLst>
              <a:ext uri="{FF2B5EF4-FFF2-40B4-BE49-F238E27FC236}">
                <a16:creationId xmlns:a16="http://schemas.microsoft.com/office/drawing/2014/main" id="{72FDA3C8-85F2-9165-8978-AC92B0CAEBC8}"/>
              </a:ext>
            </a:extLst>
          </p:cNvPr>
          <p:cNvSpPr txBox="1">
            <a:spLocks noChangeArrowheads="1"/>
          </p:cNvSpPr>
          <p:nvPr/>
        </p:nvSpPr>
        <p:spPr bwMode="auto">
          <a:xfrm>
            <a:off x="179512" y="188640"/>
            <a:ext cx="777755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The larger economic picture</a:t>
            </a:r>
          </a:p>
        </p:txBody>
      </p:sp>
      <p:graphicFrame>
        <p:nvGraphicFramePr>
          <p:cNvPr id="2" name="Table 1">
            <a:extLst>
              <a:ext uri="{FF2B5EF4-FFF2-40B4-BE49-F238E27FC236}">
                <a16:creationId xmlns:a16="http://schemas.microsoft.com/office/drawing/2014/main" id="{91AA8F89-A7F7-0A10-6B12-A4CC4B17A3C3}"/>
              </a:ext>
            </a:extLst>
          </p:cNvPr>
          <p:cNvGraphicFramePr>
            <a:graphicFrameLocks noGrp="1"/>
          </p:cNvGraphicFramePr>
          <p:nvPr>
            <p:extLst>
              <p:ext uri="{D42A27DB-BD31-4B8C-83A1-F6EECF244321}">
                <p14:modId xmlns:p14="http://schemas.microsoft.com/office/powerpoint/2010/main" val="2870077261"/>
              </p:ext>
            </p:extLst>
          </p:nvPr>
        </p:nvGraphicFramePr>
        <p:xfrm>
          <a:off x="199284" y="815340"/>
          <a:ext cx="4712393" cy="5741124"/>
        </p:xfrm>
        <a:graphic>
          <a:graphicData uri="http://schemas.openxmlformats.org/drawingml/2006/table">
            <a:tbl>
              <a:tblPr firstRow="1" bandRow="1">
                <a:tableStyleId>{5C22544A-7EE6-4342-B048-85BDC9FD1C3A}</a:tableStyleId>
              </a:tblPr>
              <a:tblGrid>
                <a:gridCol w="4712393">
                  <a:extLst>
                    <a:ext uri="{9D8B030D-6E8A-4147-A177-3AD203B41FA5}">
                      <a16:colId xmlns:a16="http://schemas.microsoft.com/office/drawing/2014/main" val="615815962"/>
                    </a:ext>
                  </a:extLst>
                </a:gridCol>
              </a:tblGrid>
              <a:tr h="1174194">
                <a:tc>
                  <a:txBody>
                    <a:bodyPr/>
                    <a:lstStyle/>
                    <a:p>
                      <a:r>
                        <a:rPr lang="en-US" sz="2500" b="1" dirty="0">
                          <a:solidFill>
                            <a:srgbClr val="FF0000"/>
                          </a:solidFill>
                        </a:rPr>
                        <a:t>Fact 1. </a:t>
                      </a:r>
                      <a:r>
                        <a:rPr lang="en-US" sz="2500" b="0" dirty="0">
                          <a:solidFill>
                            <a:schemeClr val="tx1"/>
                          </a:solidFill>
                        </a:rPr>
                        <a:t>The </a:t>
                      </a:r>
                      <a:r>
                        <a:rPr lang="en-US" sz="2500" b="1" dirty="0">
                          <a:solidFill>
                            <a:schemeClr val="tx1"/>
                          </a:solidFill>
                        </a:rPr>
                        <a:t>quality of basic education has improved </a:t>
                      </a:r>
                      <a:r>
                        <a:rPr lang="en-US" sz="2500" b="0" dirty="0">
                          <a:solidFill>
                            <a:schemeClr val="tx1"/>
                          </a:solidFill>
                        </a:rPr>
                        <a:t>exceptionally rapidly in South Africa post-2000. We are now on a par with e.g. Brazil.</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0956528"/>
                  </a:ext>
                </a:extLst>
              </a:tr>
              <a:tr h="910436">
                <a:tc>
                  <a:txBody>
                    <a:bodyPr/>
                    <a:lstStyle/>
                    <a:p>
                      <a:r>
                        <a:rPr lang="en-US" sz="2500" b="1" dirty="0">
                          <a:solidFill>
                            <a:srgbClr val="FF0000"/>
                          </a:solidFill>
                        </a:rPr>
                        <a:t>Fact 2. </a:t>
                      </a:r>
                      <a:r>
                        <a:rPr lang="en-US" sz="2500" b="0" dirty="0">
                          <a:solidFill>
                            <a:schemeClr val="tx1"/>
                          </a:solidFill>
                        </a:rPr>
                        <a:t>The global evidence is very clear that </a:t>
                      </a:r>
                      <a:r>
                        <a:rPr lang="en-US" sz="2500" b="1" dirty="0">
                          <a:solidFill>
                            <a:schemeClr val="tx1"/>
                          </a:solidFill>
                        </a:rPr>
                        <a:t>qualitative improvements in schooling accelerate social and economic progress</a:t>
                      </a:r>
                      <a:r>
                        <a:rPr lang="en-US" sz="2500" b="0" dirty="0">
                          <a:solidFill>
                            <a:schemeClr val="tx1"/>
                          </a:solidFill>
                        </a:rPr>
                        <a:t>.</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0687021"/>
                  </a:ext>
                </a:extLst>
              </a:tr>
              <a:tr h="513804">
                <a:tc>
                  <a:txBody>
                    <a:bodyPr/>
                    <a:lstStyle/>
                    <a:p>
                      <a:r>
                        <a:rPr lang="en-US" sz="2500" b="1" dirty="0">
                          <a:solidFill>
                            <a:srgbClr val="FF0000"/>
                          </a:solidFill>
                        </a:rPr>
                        <a:t>Fact 3. </a:t>
                      </a:r>
                      <a:r>
                        <a:rPr lang="en-US" sz="2500" b="0" dirty="0">
                          <a:solidFill>
                            <a:schemeClr val="tx1"/>
                          </a:solidFill>
                        </a:rPr>
                        <a:t>Our GDP per capita has declined since 2014, </a:t>
                      </a:r>
                      <a:r>
                        <a:rPr lang="en-US" sz="2500" b="1" dirty="0">
                          <a:solidFill>
                            <a:schemeClr val="tx1"/>
                          </a:solidFill>
                        </a:rPr>
                        <a:t>youth unemployment is up</a:t>
                      </a:r>
                      <a:r>
                        <a:rPr lang="en-US" sz="2500" b="0" dirty="0">
                          <a:solidFill>
                            <a:schemeClr val="tx1"/>
                          </a:solidFill>
                        </a:rPr>
                        <a:t>. </a:t>
                      </a:r>
                      <a:endParaRPr lang="en-ZA" sz="25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69171133"/>
                  </a:ext>
                </a:extLst>
              </a:tr>
              <a:tr h="513804">
                <a:tc>
                  <a:txBody>
                    <a:bodyPr/>
                    <a:lstStyle/>
                    <a:p>
                      <a:r>
                        <a:rPr lang="en-US" sz="2500" b="1" dirty="0">
                          <a:solidFill>
                            <a:srgbClr val="FF0000"/>
                          </a:solidFill>
                        </a:rPr>
                        <a:t>What’s going on?</a:t>
                      </a:r>
                      <a:endParaRPr lang="en-ZA" sz="25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4397502"/>
                  </a:ext>
                </a:extLst>
              </a:tr>
            </a:tbl>
          </a:graphicData>
        </a:graphic>
      </p:graphicFrame>
      <p:grpSp>
        <p:nvGrpSpPr>
          <p:cNvPr id="21" name="Group 20">
            <a:extLst>
              <a:ext uri="{FF2B5EF4-FFF2-40B4-BE49-F238E27FC236}">
                <a16:creationId xmlns:a16="http://schemas.microsoft.com/office/drawing/2014/main" id="{EBAEEFF5-8E9F-7BE3-4C30-9BA0FECADD94}"/>
              </a:ext>
            </a:extLst>
          </p:cNvPr>
          <p:cNvGrpSpPr/>
          <p:nvPr/>
        </p:nvGrpSpPr>
        <p:grpSpPr>
          <a:xfrm>
            <a:off x="4961981" y="116632"/>
            <a:ext cx="3982735" cy="4612606"/>
            <a:chOff x="4961981" y="116632"/>
            <a:chExt cx="3982735" cy="4612606"/>
          </a:xfrm>
        </p:grpSpPr>
        <p:sp>
          <p:nvSpPr>
            <p:cNvPr id="4" name="Rectangle 3">
              <a:extLst>
                <a:ext uri="{FF2B5EF4-FFF2-40B4-BE49-F238E27FC236}">
                  <a16:creationId xmlns:a16="http://schemas.microsoft.com/office/drawing/2014/main" id="{124394D7-B0D1-D1F5-A25B-B79E1E49FA2A}"/>
                </a:ext>
              </a:extLst>
            </p:cNvPr>
            <p:cNvSpPr/>
            <p:nvPr/>
          </p:nvSpPr>
          <p:spPr>
            <a:xfrm rot="16200000">
              <a:off x="3881861" y="2248446"/>
              <a:ext cx="2664296" cy="5040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Policy areas</a:t>
              </a:r>
              <a:endParaRPr lang="en-ZA" sz="2800" b="1" dirty="0">
                <a:solidFill>
                  <a:schemeClr val="tx1"/>
                </a:solidFill>
              </a:endParaRPr>
            </a:p>
          </p:txBody>
        </p:sp>
        <p:sp>
          <p:nvSpPr>
            <p:cNvPr id="5" name="Rectangle 4">
              <a:extLst>
                <a:ext uri="{FF2B5EF4-FFF2-40B4-BE49-F238E27FC236}">
                  <a16:creationId xmlns:a16="http://schemas.microsoft.com/office/drawing/2014/main" id="{F48B04C6-57A2-C339-C997-B50C6F45B852}"/>
                </a:ext>
              </a:extLst>
            </p:cNvPr>
            <p:cNvSpPr/>
            <p:nvPr/>
          </p:nvSpPr>
          <p:spPr>
            <a:xfrm>
              <a:off x="5652120" y="116632"/>
              <a:ext cx="2664296" cy="50405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Basic education</a:t>
              </a:r>
              <a:endParaRPr lang="en-ZA" sz="2800" dirty="0">
                <a:solidFill>
                  <a:schemeClr val="tx1"/>
                </a:solidFill>
              </a:endParaRPr>
            </a:p>
          </p:txBody>
        </p:sp>
        <p:sp>
          <p:nvSpPr>
            <p:cNvPr id="6" name="Rectangle 5">
              <a:extLst>
                <a:ext uri="{FF2B5EF4-FFF2-40B4-BE49-F238E27FC236}">
                  <a16:creationId xmlns:a16="http://schemas.microsoft.com/office/drawing/2014/main" id="{C8FDA037-7728-AA34-BE30-451DA6AC1B73}"/>
                </a:ext>
              </a:extLst>
            </p:cNvPr>
            <p:cNvSpPr/>
            <p:nvPr/>
          </p:nvSpPr>
          <p:spPr>
            <a:xfrm>
              <a:off x="5652120" y="636254"/>
              <a:ext cx="2664296" cy="90677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Post-school education</a:t>
              </a:r>
              <a:endParaRPr lang="en-ZA" sz="2800" dirty="0">
                <a:solidFill>
                  <a:schemeClr val="tx1"/>
                </a:solidFill>
              </a:endParaRPr>
            </a:p>
          </p:txBody>
        </p:sp>
        <p:sp>
          <p:nvSpPr>
            <p:cNvPr id="7" name="Rectangle 6">
              <a:extLst>
                <a:ext uri="{FF2B5EF4-FFF2-40B4-BE49-F238E27FC236}">
                  <a16:creationId xmlns:a16="http://schemas.microsoft.com/office/drawing/2014/main" id="{D1169DEF-251C-606E-72BB-28C2D27B0FFE}"/>
                </a:ext>
              </a:extLst>
            </p:cNvPr>
            <p:cNvSpPr/>
            <p:nvPr/>
          </p:nvSpPr>
          <p:spPr>
            <a:xfrm>
              <a:off x="5665824" y="3248863"/>
              <a:ext cx="2664296" cy="50405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Industrial</a:t>
              </a:r>
              <a:endParaRPr lang="en-ZA" sz="2800" dirty="0">
                <a:solidFill>
                  <a:schemeClr val="tx1"/>
                </a:solidFill>
              </a:endParaRPr>
            </a:p>
          </p:txBody>
        </p:sp>
        <p:sp>
          <p:nvSpPr>
            <p:cNvPr id="8" name="Rectangle 7">
              <a:extLst>
                <a:ext uri="{FF2B5EF4-FFF2-40B4-BE49-F238E27FC236}">
                  <a16:creationId xmlns:a16="http://schemas.microsoft.com/office/drawing/2014/main" id="{C70F20C7-2F04-C977-AD9A-9B4E4B7F6402}"/>
                </a:ext>
              </a:extLst>
            </p:cNvPr>
            <p:cNvSpPr/>
            <p:nvPr/>
          </p:nvSpPr>
          <p:spPr>
            <a:xfrm>
              <a:off x="5651649" y="3724610"/>
              <a:ext cx="2664296" cy="504056"/>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Labour</a:t>
              </a:r>
              <a:endParaRPr lang="en-ZA" sz="2800" dirty="0">
                <a:solidFill>
                  <a:schemeClr val="tx1"/>
                </a:solidFill>
              </a:endParaRPr>
            </a:p>
          </p:txBody>
        </p:sp>
        <p:sp>
          <p:nvSpPr>
            <p:cNvPr id="9" name="Rectangle 8">
              <a:extLst>
                <a:ext uri="{FF2B5EF4-FFF2-40B4-BE49-F238E27FC236}">
                  <a16:creationId xmlns:a16="http://schemas.microsoft.com/office/drawing/2014/main" id="{1381903B-AE06-09D5-FB80-040D16E8BB58}"/>
                </a:ext>
              </a:extLst>
            </p:cNvPr>
            <p:cNvSpPr/>
            <p:nvPr/>
          </p:nvSpPr>
          <p:spPr>
            <a:xfrm>
              <a:off x="5665824" y="4225182"/>
              <a:ext cx="2664296" cy="504056"/>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Trade</a:t>
              </a:r>
              <a:endParaRPr lang="en-ZA" sz="2800" dirty="0">
                <a:solidFill>
                  <a:schemeClr val="tx1"/>
                </a:solidFill>
              </a:endParaRPr>
            </a:p>
          </p:txBody>
        </p:sp>
        <p:sp>
          <p:nvSpPr>
            <p:cNvPr id="10" name="Rectangle 9">
              <a:extLst>
                <a:ext uri="{FF2B5EF4-FFF2-40B4-BE49-F238E27FC236}">
                  <a16:creationId xmlns:a16="http://schemas.microsoft.com/office/drawing/2014/main" id="{8C7CE805-4364-1106-6F45-42EBEBACE3CE}"/>
                </a:ext>
              </a:extLst>
            </p:cNvPr>
            <p:cNvSpPr/>
            <p:nvPr/>
          </p:nvSpPr>
          <p:spPr>
            <a:xfrm>
              <a:off x="5652120" y="1888661"/>
              <a:ext cx="2664296" cy="842247"/>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Youth unemployment</a:t>
              </a:r>
              <a:endParaRPr lang="en-ZA" sz="2800" b="1" dirty="0">
                <a:solidFill>
                  <a:schemeClr val="bg1"/>
                </a:solidFill>
              </a:endParaRPr>
            </a:p>
          </p:txBody>
        </p:sp>
        <p:sp>
          <p:nvSpPr>
            <p:cNvPr id="11" name="Freeform: Shape 10">
              <a:extLst>
                <a:ext uri="{FF2B5EF4-FFF2-40B4-BE49-F238E27FC236}">
                  <a16:creationId xmlns:a16="http://schemas.microsoft.com/office/drawing/2014/main" id="{84A91924-BE9A-7F6D-96C4-A3D5837B95C9}"/>
                </a:ext>
              </a:extLst>
            </p:cNvPr>
            <p:cNvSpPr/>
            <p:nvPr/>
          </p:nvSpPr>
          <p:spPr>
            <a:xfrm>
              <a:off x="8319541" y="375618"/>
              <a:ext cx="284846" cy="839449"/>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reeform: Shape 11">
              <a:extLst>
                <a:ext uri="{FF2B5EF4-FFF2-40B4-BE49-F238E27FC236}">
                  <a16:creationId xmlns:a16="http://schemas.microsoft.com/office/drawing/2014/main" id="{B4DFD46C-B35C-FC96-FA66-B4E041219498}"/>
                </a:ext>
              </a:extLst>
            </p:cNvPr>
            <p:cNvSpPr/>
            <p:nvPr/>
          </p:nvSpPr>
          <p:spPr>
            <a:xfrm>
              <a:off x="8360076" y="375618"/>
              <a:ext cx="513825" cy="1620800"/>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tx1"/>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Shape 12">
              <a:extLst>
                <a:ext uri="{FF2B5EF4-FFF2-40B4-BE49-F238E27FC236}">
                  <a16:creationId xmlns:a16="http://schemas.microsoft.com/office/drawing/2014/main" id="{2F37AE08-0AE3-A189-6B28-63938FF88BBB}"/>
                </a:ext>
              </a:extLst>
            </p:cNvPr>
            <p:cNvSpPr/>
            <p:nvPr/>
          </p:nvSpPr>
          <p:spPr>
            <a:xfrm flipH="1">
              <a:off x="6798759" y="1543031"/>
              <a:ext cx="45719" cy="453388"/>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bg1">
                  <a:lumMod val="7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Freeform: Shape 13">
              <a:extLst>
                <a:ext uri="{FF2B5EF4-FFF2-40B4-BE49-F238E27FC236}">
                  <a16:creationId xmlns:a16="http://schemas.microsoft.com/office/drawing/2014/main" id="{950D9AA4-75DD-A105-A1D4-ACF3D200C43F}"/>
                </a:ext>
              </a:extLst>
            </p:cNvPr>
            <p:cNvSpPr/>
            <p:nvPr/>
          </p:nvSpPr>
          <p:spPr>
            <a:xfrm rot="10800000" flipH="1">
              <a:off x="8294849" y="2514373"/>
              <a:ext cx="309538" cy="1034562"/>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bg1">
                  <a:lumMod val="7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reeform: Shape 14">
              <a:extLst>
                <a:ext uri="{FF2B5EF4-FFF2-40B4-BE49-F238E27FC236}">
                  <a16:creationId xmlns:a16="http://schemas.microsoft.com/office/drawing/2014/main" id="{E7E8D1F1-FB4F-C7C8-5401-C23EE8AC40FC}"/>
                </a:ext>
              </a:extLst>
            </p:cNvPr>
            <p:cNvSpPr/>
            <p:nvPr/>
          </p:nvSpPr>
          <p:spPr>
            <a:xfrm rot="10800000" flipH="1">
              <a:off x="8330120" y="2349605"/>
              <a:ext cx="396711" cy="1620799"/>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bg1">
                  <a:lumMod val="7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Freeform: Shape 15">
              <a:extLst>
                <a:ext uri="{FF2B5EF4-FFF2-40B4-BE49-F238E27FC236}">
                  <a16:creationId xmlns:a16="http://schemas.microsoft.com/office/drawing/2014/main" id="{9DF9829F-CD4D-8F0D-800E-E84E0EAB6B7B}"/>
                </a:ext>
              </a:extLst>
            </p:cNvPr>
            <p:cNvSpPr/>
            <p:nvPr/>
          </p:nvSpPr>
          <p:spPr>
            <a:xfrm rot="10800000" flipH="1">
              <a:off x="8316416" y="2212441"/>
              <a:ext cx="628300" cy="2446195"/>
            </a:xfrm>
            <a:custGeom>
              <a:avLst/>
              <a:gdLst>
                <a:gd name="connsiteX0" fmla="*/ 0 w 284846"/>
                <a:gd name="connsiteY0" fmla="*/ 0 h 839449"/>
                <a:gd name="connsiteX1" fmla="*/ 284813 w 284846"/>
                <a:gd name="connsiteY1" fmla="*/ 449705 h 839449"/>
                <a:gd name="connsiteX2" fmla="*/ 14990 w 284846"/>
                <a:gd name="connsiteY2" fmla="*/ 839449 h 839449"/>
              </a:gdLst>
              <a:ahLst/>
              <a:cxnLst>
                <a:cxn ang="0">
                  <a:pos x="connsiteX0" y="connsiteY0"/>
                </a:cxn>
                <a:cxn ang="0">
                  <a:pos x="connsiteX1" y="connsiteY1"/>
                </a:cxn>
                <a:cxn ang="0">
                  <a:pos x="connsiteX2" y="connsiteY2"/>
                </a:cxn>
              </a:cxnLst>
              <a:rect l="l" t="t" r="r" b="b"/>
              <a:pathLst>
                <a:path w="284846" h="839449">
                  <a:moveTo>
                    <a:pt x="0" y="0"/>
                  </a:moveTo>
                  <a:cubicBezTo>
                    <a:pt x="141157" y="154898"/>
                    <a:pt x="282315" y="309797"/>
                    <a:pt x="284813" y="449705"/>
                  </a:cubicBezTo>
                  <a:cubicBezTo>
                    <a:pt x="287311" y="589613"/>
                    <a:pt x="151150" y="714531"/>
                    <a:pt x="14990" y="839449"/>
                  </a:cubicBezTo>
                </a:path>
              </a:pathLst>
            </a:custGeom>
            <a:noFill/>
            <a:ln w="57150">
              <a:solidFill>
                <a:schemeClr val="bg1">
                  <a:lumMod val="75000"/>
                </a:schemeClr>
              </a:solidFill>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8" name="TextBox 17">
            <a:extLst>
              <a:ext uri="{FF2B5EF4-FFF2-40B4-BE49-F238E27FC236}">
                <a16:creationId xmlns:a16="http://schemas.microsoft.com/office/drawing/2014/main" id="{F0F2F684-DFC1-AE1F-D9EF-40F4C3B32E07}"/>
              </a:ext>
            </a:extLst>
          </p:cNvPr>
          <p:cNvSpPr txBox="1"/>
          <p:nvPr/>
        </p:nvSpPr>
        <p:spPr>
          <a:xfrm>
            <a:off x="3798192" y="4982416"/>
            <a:ext cx="5075709" cy="1785104"/>
          </a:xfrm>
          <a:prstGeom prst="rect">
            <a:avLst/>
          </a:prstGeom>
          <a:solidFill>
            <a:schemeClr val="bg1"/>
          </a:solidFill>
          <a:ln>
            <a:solidFill>
              <a:schemeClr val="bg1">
                <a:lumMod val="65000"/>
              </a:schemeClr>
            </a:solidFill>
          </a:ln>
        </p:spPr>
        <p:txBody>
          <a:bodyPr wrap="square">
            <a:spAutoFit/>
          </a:bodyPr>
          <a:lstStyle/>
          <a:p>
            <a:r>
              <a:rPr lang="en-US" sz="2200" b="1" dirty="0">
                <a:solidFill>
                  <a:srgbClr val="FF0000"/>
                </a:solidFill>
              </a:rPr>
              <a:t>Fact 4. </a:t>
            </a:r>
            <a:r>
              <a:rPr lang="en-US" sz="2200" b="0" dirty="0">
                <a:solidFill>
                  <a:schemeClr val="tx1"/>
                </a:solidFill>
              </a:rPr>
              <a:t>All youth South Africans get to see the inside of a school, </a:t>
            </a:r>
            <a:r>
              <a:rPr lang="en-US" sz="2200" b="1" dirty="0">
                <a:solidFill>
                  <a:schemeClr val="tx1"/>
                </a:solidFill>
              </a:rPr>
              <a:t>only 40% get into a post-school institution</a:t>
            </a:r>
            <a:r>
              <a:rPr lang="en-US" sz="2200" b="0" dirty="0">
                <a:solidFill>
                  <a:schemeClr val="tx1"/>
                </a:solidFill>
              </a:rPr>
              <a:t>. Basic education thus still accounts for over half of the young </a:t>
            </a:r>
            <a:r>
              <a:rPr lang="en-US" sz="2200" b="0" dirty="0" err="1">
                <a:solidFill>
                  <a:schemeClr val="tx1"/>
                </a:solidFill>
              </a:rPr>
              <a:t>labour</a:t>
            </a:r>
            <a:r>
              <a:rPr lang="en-US" sz="2200" b="0" dirty="0">
                <a:solidFill>
                  <a:schemeClr val="tx1"/>
                </a:solidFill>
              </a:rPr>
              <a:t> force. </a:t>
            </a:r>
            <a:endParaRPr lang="en-ZA" sz="2200" b="1" dirty="0">
              <a:solidFill>
                <a:schemeClr val="tx1"/>
              </a:solidFill>
            </a:endParaRPr>
          </a:p>
        </p:txBody>
      </p:sp>
      <p:sp>
        <p:nvSpPr>
          <p:cNvPr id="20" name="Rectangle 19">
            <a:extLst>
              <a:ext uri="{FF2B5EF4-FFF2-40B4-BE49-F238E27FC236}">
                <a16:creationId xmlns:a16="http://schemas.microsoft.com/office/drawing/2014/main" id="{386F56D8-0E04-219E-6BB3-E03B3DCF42A1}"/>
              </a:ext>
            </a:extLst>
          </p:cNvPr>
          <p:cNvSpPr/>
          <p:nvPr/>
        </p:nvSpPr>
        <p:spPr>
          <a:xfrm>
            <a:off x="138301" y="1186018"/>
            <a:ext cx="5075708" cy="1458561"/>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NDP (in 2012): “skills shortages continue to choke the South African economy”</a:t>
            </a:r>
            <a:endParaRPr lang="en-ZA"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5F576-DFDA-2D3F-770F-6D4CB75F7AB1}"/>
            </a:ext>
          </a:extLst>
        </p:cNvPr>
        <p:cNvGrpSpPr/>
        <p:nvPr/>
      </p:nvGrpSpPr>
      <p:grpSpPr>
        <a:xfrm>
          <a:off x="0" y="0"/>
          <a:ext cx="0" cy="0"/>
          <a:chOff x="0" y="0"/>
          <a:chExt cx="0" cy="0"/>
        </a:xfrm>
      </p:grpSpPr>
      <p:sp>
        <p:nvSpPr>
          <p:cNvPr id="35842" name="TextBox 56">
            <a:extLst>
              <a:ext uri="{FF2B5EF4-FFF2-40B4-BE49-F238E27FC236}">
                <a16:creationId xmlns:a16="http://schemas.microsoft.com/office/drawing/2014/main" id="{CB44EF15-E088-FBD7-ADBB-E56FF33CA5E0}"/>
              </a:ext>
            </a:extLst>
          </p:cNvPr>
          <p:cNvSpPr txBox="1">
            <a:spLocks noChangeArrowheads="1"/>
          </p:cNvSpPr>
          <p:nvPr/>
        </p:nvSpPr>
        <p:spPr bwMode="auto">
          <a:xfrm>
            <a:off x="250825" y="134342"/>
            <a:ext cx="8425631" cy="55399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Three areas of action</a:t>
            </a:r>
          </a:p>
        </p:txBody>
      </p:sp>
      <p:sp>
        <p:nvSpPr>
          <p:cNvPr id="2" name="TextBox 1">
            <a:extLst>
              <a:ext uri="{FF2B5EF4-FFF2-40B4-BE49-F238E27FC236}">
                <a16:creationId xmlns:a16="http://schemas.microsoft.com/office/drawing/2014/main" id="{09D5EBDC-0602-E6E0-EA46-F72407C1954A}"/>
              </a:ext>
            </a:extLst>
          </p:cNvPr>
          <p:cNvSpPr txBox="1">
            <a:spLocks noChangeArrowheads="1"/>
          </p:cNvSpPr>
          <p:nvPr/>
        </p:nvSpPr>
        <p:spPr bwMode="auto">
          <a:xfrm>
            <a:off x="250825" y="814348"/>
            <a:ext cx="8591550" cy="5632311"/>
          </a:xfrm>
          <a:prstGeom prst="rect">
            <a:avLst/>
          </a:prstGeom>
          <a:solidFill>
            <a:schemeClr val="bg1"/>
          </a:solidFill>
          <a:ln>
            <a:noFill/>
          </a:ln>
        </p:spPr>
        <p:txBody>
          <a:bodyPr>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spcBef>
                <a:spcPct val="0"/>
              </a:spcBef>
              <a:buNone/>
            </a:pPr>
            <a:r>
              <a:rPr lang="en-US" altLang="en-US" sz="3600" dirty="0"/>
              <a:t>We cannot create money, but we can…</a:t>
            </a:r>
          </a:p>
          <a:p>
            <a:pPr marL="742950" indent="-742950">
              <a:spcBef>
                <a:spcPct val="0"/>
              </a:spcBef>
              <a:buFont typeface="+mj-lt"/>
              <a:buAutoNum type="alphaUcPeriod"/>
            </a:pPr>
            <a:r>
              <a:rPr lang="en-US" altLang="en-US" sz="3600" dirty="0"/>
              <a:t>Model </a:t>
            </a:r>
            <a:r>
              <a:rPr lang="en-US" altLang="en-US" sz="3600" u="sng" dirty="0"/>
              <a:t>future service delivery practices</a:t>
            </a:r>
            <a:r>
              <a:rPr lang="en-US" altLang="en-US" sz="3600" dirty="0"/>
              <a:t>, while keeping in mind </a:t>
            </a:r>
            <a:r>
              <a:rPr lang="en-US" altLang="en-US" sz="3600" u="sng" dirty="0"/>
              <a:t>changes in demand</a:t>
            </a:r>
            <a:r>
              <a:rPr lang="en-US" altLang="en-US" sz="3600" dirty="0"/>
              <a:t>.</a:t>
            </a:r>
          </a:p>
          <a:p>
            <a:pPr marL="742950" indent="-742950">
              <a:spcBef>
                <a:spcPct val="0"/>
              </a:spcBef>
              <a:buFont typeface="+mj-lt"/>
              <a:buAutoNum type="alphaUcPeriod"/>
            </a:pPr>
            <a:r>
              <a:rPr lang="en-US" altLang="en-US" sz="3600" dirty="0"/>
              <a:t>Monitor whether we are spreading the pain </a:t>
            </a:r>
            <a:r>
              <a:rPr lang="en-US" altLang="en-US" sz="3600" u="sng" dirty="0"/>
              <a:t>equitably, especially by province and quintile</a:t>
            </a:r>
            <a:r>
              <a:rPr lang="en-US" altLang="en-US" sz="3600" dirty="0"/>
              <a:t>.</a:t>
            </a:r>
          </a:p>
          <a:p>
            <a:pPr marL="742950" indent="-742950">
              <a:spcBef>
                <a:spcPct val="0"/>
              </a:spcBef>
              <a:buFont typeface="+mj-lt"/>
              <a:buAutoNum type="alphaUcPeriod"/>
            </a:pPr>
            <a:r>
              <a:rPr lang="en-US" altLang="en-US" sz="3600" dirty="0"/>
              <a:t>Engage in the </a:t>
            </a:r>
            <a:r>
              <a:rPr lang="en-US" altLang="en-US" sz="3600" u="sng" dirty="0"/>
              <a:t>‘big picture’ spending debates</a:t>
            </a:r>
            <a:r>
              <a:rPr lang="en-US" altLang="en-US" sz="3600" dirty="0"/>
              <a:t>, which influence basic education budgets.</a:t>
            </a:r>
          </a:p>
        </p:txBody>
      </p:sp>
    </p:spTree>
    <p:extLst>
      <p:ext uri="{BB962C8B-B14F-4D97-AF65-F5344CB8AC3E}">
        <p14:creationId xmlns:p14="http://schemas.microsoft.com/office/powerpoint/2010/main" val="118250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4513-7AC9-6419-8AA8-431A434D57A8}"/>
            </a:ext>
          </a:extLst>
        </p:cNvPr>
        <p:cNvGrpSpPr/>
        <p:nvPr/>
      </p:nvGrpSpPr>
      <p:grpSpPr>
        <a:xfrm>
          <a:off x="0" y="0"/>
          <a:ext cx="0" cy="0"/>
          <a:chOff x="0" y="0"/>
          <a:chExt cx="0" cy="0"/>
        </a:xfrm>
      </p:grpSpPr>
      <p:sp>
        <p:nvSpPr>
          <p:cNvPr id="35842" name="TextBox 56">
            <a:extLst>
              <a:ext uri="{FF2B5EF4-FFF2-40B4-BE49-F238E27FC236}">
                <a16:creationId xmlns:a16="http://schemas.microsoft.com/office/drawing/2014/main" id="{07A6F087-6EB4-5A2D-6799-7EFADAC70B27}"/>
              </a:ext>
            </a:extLst>
          </p:cNvPr>
          <p:cNvSpPr txBox="1">
            <a:spLocks noChangeArrowheads="1"/>
          </p:cNvSpPr>
          <p:nvPr/>
        </p:nvSpPr>
        <p:spPr bwMode="auto">
          <a:xfrm>
            <a:off x="240405" y="841529"/>
            <a:ext cx="8268793" cy="646331"/>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a:solidFill>
                  <a:schemeClr val="bg1"/>
                </a:solidFill>
              </a:rPr>
              <a:t>A. P</a:t>
            </a:r>
            <a:r>
              <a:rPr lang="en-ZA" altLang="en-US" sz="3600" b="1" dirty="0" err="1">
                <a:solidFill>
                  <a:schemeClr val="bg1"/>
                </a:solidFill>
              </a:rPr>
              <a:t>olicy</a:t>
            </a:r>
            <a:r>
              <a:rPr lang="en-ZA" altLang="en-US" sz="3600" b="1" dirty="0">
                <a:solidFill>
                  <a:schemeClr val="bg1"/>
                </a:solidFill>
              </a:rPr>
              <a:t>-focussed modelling of the future</a:t>
            </a:r>
          </a:p>
        </p:txBody>
      </p:sp>
      <p:sp>
        <p:nvSpPr>
          <p:cNvPr id="3" name="TextBox 2">
            <a:extLst>
              <a:ext uri="{FF2B5EF4-FFF2-40B4-BE49-F238E27FC236}">
                <a16:creationId xmlns:a16="http://schemas.microsoft.com/office/drawing/2014/main" id="{5CDA6DE3-299F-C172-1366-59FAC8CDF171}"/>
              </a:ext>
            </a:extLst>
          </p:cNvPr>
          <p:cNvSpPr txBox="1">
            <a:spLocks noChangeArrowheads="1"/>
          </p:cNvSpPr>
          <p:nvPr/>
        </p:nvSpPr>
        <p:spPr bwMode="auto">
          <a:xfrm>
            <a:off x="338359" y="1556792"/>
            <a:ext cx="8805641" cy="5078313"/>
          </a:xfrm>
          <a:prstGeom prst="rect">
            <a:avLst/>
          </a:prstGeom>
          <a:solidFill>
            <a:schemeClr val="bg1"/>
          </a:solidFill>
          <a:ln>
            <a:noFill/>
          </a:ln>
        </p:spPr>
        <p:txBody>
          <a:bodyPr wrap="square">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mj-lt"/>
              <a:buAutoNum type="arabicPeriod"/>
            </a:pPr>
            <a:r>
              <a:rPr lang="en-US" altLang="en-US" sz="3600" dirty="0"/>
              <a:t>Better evidence may support revisions to our </a:t>
            </a:r>
            <a:r>
              <a:rPr lang="en-US" altLang="en-US" sz="3600" b="1" u="sng" dirty="0"/>
              <a:t>grade repetition policies</a:t>
            </a:r>
            <a:r>
              <a:rPr lang="en-US" altLang="en-US" sz="3600" dirty="0"/>
              <a:t>. But complex! We can’t just slam on the brakes.</a:t>
            </a:r>
          </a:p>
          <a:p>
            <a:pPr marL="457200" indent="-457200">
              <a:spcBef>
                <a:spcPct val="0"/>
              </a:spcBef>
              <a:buFont typeface="+mj-lt"/>
              <a:buAutoNum type="arabicPeriod"/>
            </a:pPr>
            <a:r>
              <a:rPr lang="en-US" altLang="en-US" sz="3600" dirty="0"/>
              <a:t>Better analysis of trade-offs across levels, especially </a:t>
            </a:r>
            <a:r>
              <a:rPr lang="en-US" altLang="en-US" sz="3600" u="sng" dirty="0"/>
              <a:t>primary vs secondary</a:t>
            </a:r>
            <a:r>
              <a:rPr lang="en-US" altLang="en-US" sz="3600" dirty="0"/>
              <a:t>, and </a:t>
            </a:r>
            <a:r>
              <a:rPr lang="en-US" altLang="en-US" sz="3600" u="sng" dirty="0"/>
              <a:t>pre-school vs Foundation Phase</a:t>
            </a:r>
            <a:r>
              <a:rPr lang="en-US" altLang="en-US" sz="3600" dirty="0"/>
              <a:t>, could help us manage e.g. </a:t>
            </a:r>
            <a:r>
              <a:rPr lang="en-US" altLang="en-US" sz="3600" b="1" dirty="0"/>
              <a:t>pre-school HR</a:t>
            </a:r>
            <a:r>
              <a:rPr lang="en-US" altLang="en-US" sz="3600" dirty="0"/>
              <a:t> and </a:t>
            </a:r>
            <a:r>
              <a:rPr lang="en-US" altLang="en-US" sz="3600" b="1" dirty="0"/>
              <a:t>post provisioning</a:t>
            </a:r>
            <a:r>
              <a:rPr lang="en-US" altLang="en-US" sz="3600" dirty="0"/>
              <a:t> better. All this must be </a:t>
            </a:r>
            <a:r>
              <a:rPr lang="en-US" altLang="en-US" sz="3600" dirty="0" err="1"/>
              <a:t>focussed</a:t>
            </a:r>
            <a:r>
              <a:rPr lang="en-US" altLang="en-US" sz="3600" dirty="0"/>
              <a:t> on </a:t>
            </a:r>
            <a:r>
              <a:rPr lang="en-US" altLang="en-US" sz="3600" u="sng" dirty="0" err="1"/>
              <a:t>optimising</a:t>
            </a:r>
            <a:r>
              <a:rPr lang="en-US" altLang="en-US" sz="3600" u="sng" dirty="0"/>
              <a:t> learning outcomes</a:t>
            </a:r>
            <a:r>
              <a:rPr lang="en-US" altLang="en-US" sz="3600" dirty="0"/>
              <a:t>.</a:t>
            </a:r>
          </a:p>
        </p:txBody>
      </p:sp>
      <p:sp>
        <p:nvSpPr>
          <p:cNvPr id="2" name="TextBox 56">
            <a:extLst>
              <a:ext uri="{FF2B5EF4-FFF2-40B4-BE49-F238E27FC236}">
                <a16:creationId xmlns:a16="http://schemas.microsoft.com/office/drawing/2014/main" id="{60C2E028-4515-F061-B75F-8E04588D51DC}"/>
              </a:ext>
            </a:extLst>
          </p:cNvPr>
          <p:cNvSpPr txBox="1">
            <a:spLocks noChangeArrowheads="1"/>
          </p:cNvSpPr>
          <p:nvPr/>
        </p:nvSpPr>
        <p:spPr bwMode="auto">
          <a:xfrm>
            <a:off x="214881" y="181776"/>
            <a:ext cx="5077200" cy="55399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Three areas of action (contd.)</a:t>
            </a:r>
          </a:p>
        </p:txBody>
      </p:sp>
    </p:spTree>
    <p:extLst>
      <p:ext uri="{BB962C8B-B14F-4D97-AF65-F5344CB8AC3E}">
        <p14:creationId xmlns:p14="http://schemas.microsoft.com/office/powerpoint/2010/main" val="258753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A522-F3D0-64DF-31F2-34ACFB8CCC75}"/>
            </a:ext>
          </a:extLst>
        </p:cNvPr>
        <p:cNvGrpSpPr/>
        <p:nvPr/>
      </p:nvGrpSpPr>
      <p:grpSpPr>
        <a:xfrm>
          <a:off x="0" y="0"/>
          <a:ext cx="0" cy="0"/>
          <a:chOff x="0" y="0"/>
          <a:chExt cx="0" cy="0"/>
        </a:xfrm>
      </p:grpSpPr>
      <p:sp>
        <p:nvSpPr>
          <p:cNvPr id="2" name="TextBox 56">
            <a:extLst>
              <a:ext uri="{FF2B5EF4-FFF2-40B4-BE49-F238E27FC236}">
                <a16:creationId xmlns:a16="http://schemas.microsoft.com/office/drawing/2014/main" id="{9FB8B0EB-CD5A-A2C7-698A-72C8B1FB0251}"/>
              </a:ext>
            </a:extLst>
          </p:cNvPr>
          <p:cNvSpPr txBox="1">
            <a:spLocks noChangeArrowheads="1"/>
          </p:cNvSpPr>
          <p:nvPr/>
        </p:nvSpPr>
        <p:spPr bwMode="auto">
          <a:xfrm>
            <a:off x="214881" y="181776"/>
            <a:ext cx="5077200" cy="55399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Three areas of action (contd.)</a:t>
            </a:r>
          </a:p>
        </p:txBody>
      </p:sp>
      <p:sp>
        <p:nvSpPr>
          <p:cNvPr id="35842" name="TextBox 56">
            <a:extLst>
              <a:ext uri="{FF2B5EF4-FFF2-40B4-BE49-F238E27FC236}">
                <a16:creationId xmlns:a16="http://schemas.microsoft.com/office/drawing/2014/main" id="{763E10E7-049E-8C7A-51C7-1B9B91DFFB8B}"/>
              </a:ext>
            </a:extLst>
          </p:cNvPr>
          <p:cNvSpPr txBox="1">
            <a:spLocks noChangeArrowheads="1"/>
          </p:cNvSpPr>
          <p:nvPr/>
        </p:nvSpPr>
        <p:spPr bwMode="auto">
          <a:xfrm>
            <a:off x="240405" y="620688"/>
            <a:ext cx="7787979" cy="646331"/>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a:solidFill>
                  <a:schemeClr val="bg1"/>
                </a:solidFill>
              </a:rPr>
              <a:t>B. Equity across provinces and quintiles</a:t>
            </a:r>
            <a:endParaRPr lang="en-ZA" altLang="en-US" sz="3600" b="1" dirty="0">
              <a:solidFill>
                <a:schemeClr val="bg1"/>
              </a:solidFill>
            </a:endParaRPr>
          </a:p>
        </p:txBody>
      </p:sp>
      <p:sp>
        <p:nvSpPr>
          <p:cNvPr id="3" name="TextBox 2">
            <a:extLst>
              <a:ext uri="{FF2B5EF4-FFF2-40B4-BE49-F238E27FC236}">
                <a16:creationId xmlns:a16="http://schemas.microsoft.com/office/drawing/2014/main" id="{617D4548-E476-6342-D058-335FCFA45CFB}"/>
              </a:ext>
            </a:extLst>
          </p:cNvPr>
          <p:cNvSpPr txBox="1">
            <a:spLocks noChangeArrowheads="1"/>
          </p:cNvSpPr>
          <p:nvPr/>
        </p:nvSpPr>
        <p:spPr bwMode="auto">
          <a:xfrm>
            <a:off x="214881" y="1383110"/>
            <a:ext cx="8929119" cy="5324535"/>
          </a:xfrm>
          <a:prstGeom prst="rect">
            <a:avLst/>
          </a:prstGeom>
          <a:solidFill>
            <a:schemeClr val="bg1"/>
          </a:solidFill>
          <a:ln>
            <a:noFill/>
          </a:ln>
        </p:spPr>
        <p:txBody>
          <a:bodyPr wrap="square">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mj-lt"/>
              <a:buAutoNum type="arabicPeriod"/>
            </a:pPr>
            <a:r>
              <a:rPr lang="en-US" altLang="en-US" sz="3400" dirty="0"/>
              <a:t>Better analysis of the equity of spending could (a) help to </a:t>
            </a:r>
            <a:r>
              <a:rPr lang="en-US" altLang="en-US" sz="3400" u="sng" dirty="0"/>
              <a:t>‘tweak’ existing systems</a:t>
            </a:r>
            <a:r>
              <a:rPr lang="en-US" altLang="en-US" sz="3400" dirty="0"/>
              <a:t>, and (b) enable a clearer, less </a:t>
            </a:r>
            <a:r>
              <a:rPr lang="en-US" altLang="en-US" sz="3400" dirty="0" err="1"/>
              <a:t>politicised</a:t>
            </a:r>
            <a:r>
              <a:rPr lang="en-US" altLang="en-US" sz="3400" dirty="0"/>
              <a:t> debate on more </a:t>
            </a:r>
            <a:r>
              <a:rPr lang="en-US" altLang="en-US" sz="3400" u="sng" dirty="0"/>
              <a:t>fundamental change </a:t>
            </a:r>
            <a:r>
              <a:rPr lang="en-US" altLang="en-US" sz="3400" dirty="0"/>
              <a:t>– on the latter, we are by no means the most pro-poor spender in the world.</a:t>
            </a:r>
          </a:p>
          <a:p>
            <a:pPr marL="457200" indent="-457200">
              <a:spcBef>
                <a:spcPct val="0"/>
              </a:spcBef>
              <a:buFont typeface="+mj-lt"/>
              <a:buAutoNum type="arabicPeriod"/>
            </a:pPr>
            <a:r>
              <a:rPr lang="en-US" altLang="en-US" sz="3400" dirty="0"/>
              <a:t>The </a:t>
            </a:r>
            <a:r>
              <a:rPr lang="en-US" altLang="en-US" sz="3400" u="sng" dirty="0"/>
              <a:t>provincial equitable share system</a:t>
            </a:r>
            <a:r>
              <a:rPr lang="en-US" altLang="en-US" sz="3400" dirty="0"/>
              <a:t> receives considerable attention, but arguably not in the area that counts most: misalignments between enrolment and population numbers.</a:t>
            </a:r>
          </a:p>
        </p:txBody>
      </p:sp>
    </p:spTree>
    <p:extLst>
      <p:ext uri="{BB962C8B-B14F-4D97-AF65-F5344CB8AC3E}">
        <p14:creationId xmlns:p14="http://schemas.microsoft.com/office/powerpoint/2010/main" val="35462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F2478-B73D-1077-1FD8-6746DCFD3607}"/>
            </a:ext>
          </a:extLst>
        </p:cNvPr>
        <p:cNvGrpSpPr/>
        <p:nvPr/>
      </p:nvGrpSpPr>
      <p:grpSpPr>
        <a:xfrm>
          <a:off x="0" y="0"/>
          <a:ext cx="0" cy="0"/>
          <a:chOff x="0" y="0"/>
          <a:chExt cx="0" cy="0"/>
        </a:xfrm>
      </p:grpSpPr>
      <p:sp>
        <p:nvSpPr>
          <p:cNvPr id="2" name="TextBox 56">
            <a:extLst>
              <a:ext uri="{FF2B5EF4-FFF2-40B4-BE49-F238E27FC236}">
                <a16:creationId xmlns:a16="http://schemas.microsoft.com/office/drawing/2014/main" id="{6483335A-CC29-C6B7-C640-7A390145BA6F}"/>
              </a:ext>
            </a:extLst>
          </p:cNvPr>
          <p:cNvSpPr txBox="1">
            <a:spLocks noChangeArrowheads="1"/>
          </p:cNvSpPr>
          <p:nvPr/>
        </p:nvSpPr>
        <p:spPr bwMode="auto">
          <a:xfrm>
            <a:off x="214881" y="181776"/>
            <a:ext cx="5077200" cy="55399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3000" b="1" dirty="0"/>
              <a:t>Three areas of action (contd.)</a:t>
            </a:r>
          </a:p>
        </p:txBody>
      </p:sp>
      <p:sp>
        <p:nvSpPr>
          <p:cNvPr id="35842" name="TextBox 56">
            <a:extLst>
              <a:ext uri="{FF2B5EF4-FFF2-40B4-BE49-F238E27FC236}">
                <a16:creationId xmlns:a16="http://schemas.microsoft.com/office/drawing/2014/main" id="{FE283C10-282A-6072-120B-085695A30FB0}"/>
              </a:ext>
            </a:extLst>
          </p:cNvPr>
          <p:cNvSpPr txBox="1">
            <a:spLocks noChangeArrowheads="1"/>
          </p:cNvSpPr>
          <p:nvPr/>
        </p:nvSpPr>
        <p:spPr bwMode="auto">
          <a:xfrm>
            <a:off x="240405" y="658788"/>
            <a:ext cx="6203803" cy="646331"/>
          </a:xfrm>
          <a:prstGeom prst="rect">
            <a:avLst/>
          </a:prstGeom>
          <a:solidFill>
            <a:srgbClr val="FF0000"/>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b="1" dirty="0">
                <a:solidFill>
                  <a:schemeClr val="bg1"/>
                </a:solidFill>
              </a:rPr>
              <a:t>C. Big picture spending debates </a:t>
            </a:r>
            <a:endParaRPr lang="en-ZA" altLang="en-US" sz="3600" b="1" dirty="0">
              <a:solidFill>
                <a:schemeClr val="bg1"/>
              </a:solidFill>
            </a:endParaRPr>
          </a:p>
        </p:txBody>
      </p:sp>
      <p:sp>
        <p:nvSpPr>
          <p:cNvPr id="3" name="TextBox 2">
            <a:extLst>
              <a:ext uri="{FF2B5EF4-FFF2-40B4-BE49-F238E27FC236}">
                <a16:creationId xmlns:a16="http://schemas.microsoft.com/office/drawing/2014/main" id="{A2511087-4A42-158E-E027-64E8F27DC4C9}"/>
              </a:ext>
            </a:extLst>
          </p:cNvPr>
          <p:cNvSpPr txBox="1">
            <a:spLocks noChangeArrowheads="1"/>
          </p:cNvSpPr>
          <p:nvPr/>
        </p:nvSpPr>
        <p:spPr bwMode="auto">
          <a:xfrm>
            <a:off x="201189" y="1351689"/>
            <a:ext cx="8929119" cy="5324535"/>
          </a:xfrm>
          <a:prstGeom prst="rect">
            <a:avLst/>
          </a:prstGeom>
          <a:solidFill>
            <a:schemeClr val="bg1"/>
          </a:solidFill>
          <a:ln>
            <a:noFill/>
          </a:ln>
        </p:spPr>
        <p:txBody>
          <a:bodyPr wrap="square">
            <a:spAutoFit/>
          </a:bodyPr>
          <a:lstStyle>
            <a:lvl1pPr marL="428625" indent="-4286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a:spcBef>
                <a:spcPct val="0"/>
              </a:spcBef>
              <a:buFont typeface="+mj-lt"/>
              <a:buAutoNum type="arabicPeriod"/>
            </a:pPr>
            <a:r>
              <a:rPr lang="en-US" altLang="en-US" sz="3400" dirty="0"/>
              <a:t>There is some analysis to draw from, but it could be deeper and more policy-</a:t>
            </a:r>
            <a:r>
              <a:rPr lang="en-US" altLang="en-US" sz="3400" dirty="0" err="1"/>
              <a:t>focussed</a:t>
            </a:r>
            <a:r>
              <a:rPr lang="en-US" altLang="en-US" sz="3400" dirty="0"/>
              <a:t>…</a:t>
            </a:r>
          </a:p>
          <a:p>
            <a:pPr marL="457200" indent="-457200">
              <a:spcBef>
                <a:spcPct val="0"/>
              </a:spcBef>
              <a:buFont typeface="+mj-lt"/>
              <a:buAutoNum type="arabicPeriod"/>
            </a:pPr>
            <a:endParaRPr lang="en-US" altLang="en-US" sz="3400" dirty="0"/>
          </a:p>
          <a:p>
            <a:pPr marL="457200" indent="-457200">
              <a:spcBef>
                <a:spcPct val="0"/>
              </a:spcBef>
              <a:buFont typeface="+mj-lt"/>
              <a:buAutoNum type="arabicPeriod"/>
            </a:pPr>
            <a:endParaRPr lang="en-US" altLang="en-US" sz="3400" dirty="0"/>
          </a:p>
          <a:p>
            <a:pPr marL="457200" indent="-457200">
              <a:spcBef>
                <a:spcPct val="0"/>
              </a:spcBef>
              <a:buFont typeface="+mj-lt"/>
              <a:buAutoNum type="arabicPeriod"/>
            </a:pPr>
            <a:endParaRPr lang="en-US" altLang="en-US" sz="3400" dirty="0"/>
          </a:p>
          <a:p>
            <a:pPr marL="457200" indent="-457200">
              <a:spcBef>
                <a:spcPct val="0"/>
              </a:spcBef>
              <a:buFont typeface="+mj-lt"/>
              <a:buAutoNum type="arabicPeriod"/>
            </a:pPr>
            <a:r>
              <a:rPr lang="en-US" altLang="en-US" sz="3400" dirty="0"/>
              <a:t>Nothing stops us in basic education from working more with DHET, DSD, </a:t>
            </a:r>
            <a:r>
              <a:rPr lang="en-US" altLang="en-US" sz="3400" dirty="0" err="1"/>
              <a:t>DoH</a:t>
            </a:r>
            <a:r>
              <a:rPr lang="en-US" altLang="en-US" sz="3400" dirty="0"/>
              <a:t>, SAPS and others on </a:t>
            </a:r>
            <a:r>
              <a:rPr lang="en-US" altLang="en-US" sz="3400" u="sng" dirty="0"/>
              <a:t>integrated and cost-sensitive strategies on child and youth development</a:t>
            </a:r>
            <a:r>
              <a:rPr lang="en-US" altLang="en-US" sz="3400" dirty="0"/>
              <a:t> (and monitoring of existing strategies!).</a:t>
            </a:r>
          </a:p>
        </p:txBody>
      </p:sp>
      <p:pic>
        <p:nvPicPr>
          <p:cNvPr id="4" name="Picture 3">
            <a:extLst>
              <a:ext uri="{FF2B5EF4-FFF2-40B4-BE49-F238E27FC236}">
                <a16:creationId xmlns:a16="http://schemas.microsoft.com/office/drawing/2014/main" id="{694BBFBB-36E3-D31B-0FD8-19DEBAA38BBD}"/>
              </a:ext>
            </a:extLst>
          </p:cNvPr>
          <p:cNvPicPr>
            <a:picLocks noChangeAspect="1"/>
          </p:cNvPicPr>
          <p:nvPr/>
        </p:nvPicPr>
        <p:blipFill>
          <a:blip r:embed="rId3"/>
          <a:stretch>
            <a:fillRect/>
          </a:stretch>
        </p:blipFill>
        <p:spPr>
          <a:xfrm>
            <a:off x="1547664" y="2359339"/>
            <a:ext cx="4176464" cy="1133009"/>
          </a:xfrm>
          <a:prstGeom prst="rect">
            <a:avLst/>
          </a:prstGeom>
        </p:spPr>
      </p:pic>
      <p:pic>
        <p:nvPicPr>
          <p:cNvPr id="5" name="Picture 4">
            <a:extLst>
              <a:ext uri="{FF2B5EF4-FFF2-40B4-BE49-F238E27FC236}">
                <a16:creationId xmlns:a16="http://schemas.microsoft.com/office/drawing/2014/main" id="{15B98D82-A4C2-A30E-05C9-BB9A447777F3}"/>
              </a:ext>
            </a:extLst>
          </p:cNvPr>
          <p:cNvPicPr>
            <a:picLocks noChangeAspect="1"/>
          </p:cNvPicPr>
          <p:nvPr/>
        </p:nvPicPr>
        <p:blipFill>
          <a:blip r:embed="rId4"/>
          <a:stretch>
            <a:fillRect/>
          </a:stretch>
        </p:blipFill>
        <p:spPr>
          <a:xfrm>
            <a:off x="201189" y="3041226"/>
            <a:ext cx="2186613" cy="775547"/>
          </a:xfrm>
          <a:prstGeom prst="rect">
            <a:avLst/>
          </a:prstGeom>
        </p:spPr>
      </p:pic>
      <p:pic>
        <p:nvPicPr>
          <p:cNvPr id="6" name="Picture 5">
            <a:extLst>
              <a:ext uri="{FF2B5EF4-FFF2-40B4-BE49-F238E27FC236}">
                <a16:creationId xmlns:a16="http://schemas.microsoft.com/office/drawing/2014/main" id="{FE0B4ED4-C631-3D0A-350E-2583D9BF8007}"/>
              </a:ext>
            </a:extLst>
          </p:cNvPr>
          <p:cNvPicPr>
            <a:picLocks noChangeAspect="1"/>
          </p:cNvPicPr>
          <p:nvPr/>
        </p:nvPicPr>
        <p:blipFill>
          <a:blip r:embed="rId5"/>
          <a:stretch>
            <a:fillRect/>
          </a:stretch>
        </p:blipFill>
        <p:spPr>
          <a:xfrm>
            <a:off x="5781278" y="2452460"/>
            <a:ext cx="3274532" cy="1546066"/>
          </a:xfrm>
          <a:prstGeom prst="rect">
            <a:avLst/>
          </a:prstGeom>
        </p:spPr>
      </p:pic>
    </p:spTree>
    <p:extLst>
      <p:ext uri="{BB962C8B-B14F-4D97-AF65-F5344CB8AC3E}">
        <p14:creationId xmlns:p14="http://schemas.microsoft.com/office/powerpoint/2010/main" val="160925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52514-FA5A-615E-73DF-5DC47150A9D0}"/>
            </a:ext>
          </a:extLst>
        </p:cNvPr>
        <p:cNvGrpSpPr/>
        <p:nvPr/>
      </p:nvGrpSpPr>
      <p:grpSpPr>
        <a:xfrm>
          <a:off x="0" y="0"/>
          <a:ext cx="0" cy="0"/>
          <a:chOff x="0" y="0"/>
          <a:chExt cx="0" cy="0"/>
        </a:xfrm>
      </p:grpSpPr>
      <p:sp>
        <p:nvSpPr>
          <p:cNvPr id="35842" name="TextBox 56">
            <a:extLst>
              <a:ext uri="{FF2B5EF4-FFF2-40B4-BE49-F238E27FC236}">
                <a16:creationId xmlns:a16="http://schemas.microsoft.com/office/drawing/2014/main" id="{6CDE6DF8-7E91-D3F1-0F89-235599A3B263}"/>
              </a:ext>
            </a:extLst>
          </p:cNvPr>
          <p:cNvSpPr txBox="1">
            <a:spLocks noChangeArrowheads="1"/>
          </p:cNvSpPr>
          <p:nvPr/>
        </p:nvSpPr>
        <p:spPr bwMode="auto">
          <a:xfrm>
            <a:off x="0" y="32048"/>
            <a:ext cx="2448967" cy="553998"/>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b="1" dirty="0"/>
              <a:t>Sources</a:t>
            </a:r>
            <a:endParaRPr lang="en-ZA" altLang="en-US" sz="3000" b="1" dirty="0"/>
          </a:p>
        </p:txBody>
      </p:sp>
      <p:sp>
        <p:nvSpPr>
          <p:cNvPr id="8" name="TextBox 7">
            <a:extLst>
              <a:ext uri="{FF2B5EF4-FFF2-40B4-BE49-F238E27FC236}">
                <a16:creationId xmlns:a16="http://schemas.microsoft.com/office/drawing/2014/main" id="{E9E303D3-58ED-C97F-7AEB-E6B681A77DB8}"/>
              </a:ext>
            </a:extLst>
          </p:cNvPr>
          <p:cNvSpPr txBox="1"/>
          <p:nvPr/>
        </p:nvSpPr>
        <p:spPr>
          <a:xfrm>
            <a:off x="122362" y="646841"/>
            <a:ext cx="8842126" cy="5909310"/>
          </a:xfrm>
          <a:prstGeom prst="rect">
            <a:avLst/>
          </a:prstGeom>
          <a:solidFill>
            <a:schemeClr val="bg1"/>
          </a:solidFill>
        </p:spPr>
        <p:txBody>
          <a:bodyPr wrap="square">
            <a:spAutoFit/>
          </a:bodyPr>
          <a:lstStyle/>
          <a:p>
            <a:r>
              <a:rPr lang="en-ZA" dirty="0"/>
              <a:t>Clayton, R. (2025). </a:t>
            </a:r>
            <a:r>
              <a:rPr lang="en-ZA" i="1" dirty="0"/>
              <a:t>Policy brief: The impact of early grade repetition on learner marks</a:t>
            </a:r>
            <a:r>
              <a:rPr lang="en-ZA" dirty="0"/>
              <a:t>. Stellenbosch: RESEP.</a:t>
            </a:r>
          </a:p>
          <a:p>
            <a:r>
              <a:rPr lang="en-ZA" dirty="0"/>
              <a:t>Department of Basic Education (2024). </a:t>
            </a:r>
            <a:r>
              <a:rPr lang="en-ZA" i="1" dirty="0"/>
              <a:t>Review of progress in the basic education sector to 2024: Analysis of key statistics</a:t>
            </a:r>
            <a:r>
              <a:rPr lang="en-ZA" dirty="0"/>
              <a:t>. Pretoria.</a:t>
            </a:r>
            <a:endParaRPr lang="en-ZA" sz="1800" dirty="0">
              <a:effectLst/>
              <a:latin typeface="+mj-lt"/>
              <a:ea typeface="Times New Roman" panose="02020603050405020304" pitchFamily="18" charset="0"/>
            </a:endParaRPr>
          </a:p>
          <a:p>
            <a:r>
              <a:rPr lang="en-ZA" sz="1800" dirty="0">
                <a:effectLst/>
                <a:latin typeface="+mj-lt"/>
                <a:ea typeface="Times New Roman" panose="02020603050405020304" pitchFamily="18" charset="0"/>
              </a:rPr>
              <a:t>Department of Basic Education (2025). </a:t>
            </a:r>
            <a:r>
              <a:rPr lang="en-ZA" sz="1800" i="1" dirty="0">
                <a:effectLst/>
                <a:latin typeface="+mj-lt"/>
                <a:ea typeface="Times New Roman" panose="02020603050405020304" pitchFamily="18" charset="0"/>
              </a:rPr>
              <a:t>Action Plan to 2029: Towards the realisation of Schooling 2030</a:t>
            </a:r>
            <a:r>
              <a:rPr lang="en-ZA" sz="1800" dirty="0">
                <a:effectLst/>
                <a:latin typeface="+mj-lt"/>
                <a:ea typeface="Times New Roman" panose="02020603050405020304" pitchFamily="18" charset="0"/>
              </a:rPr>
              <a:t>. Pretoria.</a:t>
            </a:r>
          </a:p>
          <a:p>
            <a:r>
              <a:rPr lang="en-ZA" dirty="0"/>
              <a:t>Gustafsson, M. (2023). </a:t>
            </a:r>
            <a:r>
              <a:rPr lang="en-ZA" i="1" dirty="0"/>
              <a:t>Trends and targets with respect to NSC results permitting entry into mathematically-oriented programmes at a university</a:t>
            </a:r>
            <a:r>
              <a:rPr lang="en-ZA" dirty="0"/>
              <a:t>. Pretoria: Department of Basic Education. </a:t>
            </a:r>
            <a:endParaRPr lang="en-ZA" sz="1800" dirty="0">
              <a:effectLst/>
              <a:latin typeface="+mj-lt"/>
              <a:ea typeface="Times New Roman" panose="02020603050405020304" pitchFamily="18" charset="0"/>
            </a:endParaRPr>
          </a:p>
          <a:p>
            <a:r>
              <a:rPr lang="en-ZA" dirty="0"/>
              <a:t>Gustafsson, M. &amp; Nonkenge, K. (2025). </a:t>
            </a:r>
            <a:r>
              <a:rPr lang="en-ZA" i="1" dirty="0"/>
              <a:t>Basic education policy: From 1994 to now. </a:t>
            </a:r>
            <a:r>
              <a:rPr lang="en-ZA" dirty="0"/>
              <a:t>Cape Town: Economic Research Southern Africa. </a:t>
            </a:r>
          </a:p>
          <a:p>
            <a:r>
              <a:rPr lang="en-ZA" dirty="0"/>
              <a:t>Hanushek, E.A. &amp; </a:t>
            </a:r>
            <a:r>
              <a:rPr lang="en-ZA" dirty="0" err="1"/>
              <a:t>Woessmann</a:t>
            </a:r>
            <a:r>
              <a:rPr lang="en-ZA" dirty="0"/>
              <a:t>, L. (2008). The role of cognitive skills in economic development. </a:t>
            </a:r>
            <a:r>
              <a:rPr lang="en-ZA" i="1" dirty="0"/>
              <a:t>Journal of Economic Literature,</a:t>
            </a:r>
            <a:r>
              <a:rPr lang="en-ZA" dirty="0"/>
              <a:t> 46(3): 607-668. </a:t>
            </a:r>
          </a:p>
          <a:p>
            <a:r>
              <a:rPr lang="en-ZA" dirty="0"/>
              <a:t>Khuluvhe, N., </a:t>
            </a:r>
            <a:r>
              <a:rPr lang="en-ZA" dirty="0" err="1"/>
              <a:t>Bhorat</a:t>
            </a:r>
            <a:r>
              <a:rPr lang="en-ZA" dirty="0"/>
              <a:t>, H., Oosthuizen, M., Asmal, Z. </a:t>
            </a:r>
            <a:r>
              <a:rPr lang="en-ZA" i="1" dirty="0"/>
              <a:t>et al </a:t>
            </a:r>
            <a:r>
              <a:rPr lang="en-ZA" dirty="0"/>
              <a:t>(2022). </a:t>
            </a:r>
            <a:r>
              <a:rPr lang="en-ZA" i="1" dirty="0"/>
              <a:t>Skills supply and demand in South Africa. </a:t>
            </a:r>
            <a:r>
              <a:rPr lang="en-ZA" dirty="0"/>
              <a:t>Pretoria: Department of Higher Education and Training.</a:t>
            </a:r>
          </a:p>
          <a:p>
            <a:r>
              <a:rPr lang="en-ZA" dirty="0"/>
              <a:t>Lustig, N. (2016). Inequality and fiscal redistribution in middle income countries: Brazil, Chile, Colombia, Indonesia, Mexico, Peru and South Africa. </a:t>
            </a:r>
            <a:r>
              <a:rPr lang="en-ZA" i="1" dirty="0"/>
              <a:t>Journal of Globalization and Development</a:t>
            </a:r>
            <a:r>
              <a:rPr lang="en-ZA" dirty="0"/>
              <a:t>, 7(1): 17-60.</a:t>
            </a:r>
          </a:p>
          <a:p>
            <a:r>
              <a:rPr lang="de-DE" dirty="0"/>
              <a:t>Van der Berg, S., Gustafsson, M. &amp; Malindi, K. (2020). </a:t>
            </a:r>
            <a:r>
              <a:rPr lang="en-ZA" i="1" dirty="0"/>
              <a:t>Education and skills for the economy and links to labour markets in South Africa</a:t>
            </a:r>
            <a:r>
              <a:rPr lang="en-ZA" dirty="0"/>
              <a:t>. Pretoria: National Planning Commission. </a:t>
            </a:r>
            <a:endParaRPr lang="en-ZA" sz="1800" dirty="0">
              <a:effectLst/>
              <a:latin typeface="+mj-lt"/>
              <a:ea typeface="Times New Roman" panose="02020603050405020304" pitchFamily="18" charset="0"/>
            </a:endParaRPr>
          </a:p>
          <a:p>
            <a:r>
              <a:rPr lang="en-ZA" dirty="0">
                <a:latin typeface="+mj-lt"/>
              </a:rPr>
              <a:t>World Bank (2024). </a:t>
            </a:r>
            <a:r>
              <a:rPr lang="en-ZA" i="1" dirty="0">
                <a:latin typeface="+mj-lt"/>
              </a:rPr>
              <a:t>Education Finance Watch 2024. </a:t>
            </a:r>
            <a:r>
              <a:rPr lang="en-ZA" dirty="0">
                <a:latin typeface="+mj-lt"/>
              </a:rPr>
              <a:t>Washington.</a:t>
            </a:r>
          </a:p>
        </p:txBody>
      </p:sp>
    </p:spTree>
    <p:extLst>
      <p:ext uri="{BB962C8B-B14F-4D97-AF65-F5344CB8AC3E}">
        <p14:creationId xmlns:p14="http://schemas.microsoft.com/office/powerpoint/2010/main" val="2120182643"/>
      </p:ext>
    </p:extLst>
  </p:cSld>
  <p:clrMapOvr>
    <a:masterClrMapping/>
  </p:clrMapOvr>
</p:sld>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6633</TotalTime>
  <Words>1174</Words>
  <Application>Microsoft Office PowerPoint</Application>
  <PresentationFormat>On-screen Show (4:3)</PresentationFormat>
  <Paragraphs>81</Paragraphs>
  <Slides>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New DBE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NSLA ACTIVITIES: PLANS FOR 2017 ______________________________________________________ SP GOVENDER Chief Director: Curriculum Implementation &amp; Monitoring  Agenda Item B.4 10 October 2016</dc:title>
  <dc:creator>coetzee.m</dc:creator>
  <cp:lastModifiedBy>Martin Gustafsson</cp:lastModifiedBy>
  <cp:revision>512</cp:revision>
  <cp:lastPrinted>2019-06-11T15:19:52Z</cp:lastPrinted>
  <dcterms:created xsi:type="dcterms:W3CDTF">2016-10-04T14:29:17Z</dcterms:created>
  <dcterms:modified xsi:type="dcterms:W3CDTF">2026-01-19T11:06:55Z</dcterms:modified>
</cp:coreProperties>
</file>